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85"/>
  </p:notesMasterIdLst>
  <p:handoutMasterIdLst>
    <p:handoutMasterId r:id="rId86"/>
  </p:handoutMasterIdLst>
  <p:sldIdLst>
    <p:sldId id="391" r:id="rId2"/>
    <p:sldId id="265" r:id="rId3"/>
    <p:sldId id="266" r:id="rId4"/>
    <p:sldId id="267" r:id="rId5"/>
    <p:sldId id="268" r:id="rId6"/>
    <p:sldId id="362" r:id="rId7"/>
    <p:sldId id="269" r:id="rId8"/>
    <p:sldId id="270" r:id="rId9"/>
    <p:sldId id="272" r:id="rId10"/>
    <p:sldId id="273" r:id="rId11"/>
    <p:sldId id="274" r:id="rId12"/>
    <p:sldId id="276" r:id="rId13"/>
    <p:sldId id="277" r:id="rId14"/>
    <p:sldId id="278" r:id="rId15"/>
    <p:sldId id="279" r:id="rId16"/>
    <p:sldId id="280" r:id="rId17"/>
    <p:sldId id="281" r:id="rId18"/>
    <p:sldId id="282" r:id="rId19"/>
    <p:sldId id="383" r:id="rId20"/>
    <p:sldId id="385" r:id="rId21"/>
    <p:sldId id="386" r:id="rId22"/>
    <p:sldId id="375" r:id="rId23"/>
    <p:sldId id="384" r:id="rId24"/>
    <p:sldId id="388" r:id="rId25"/>
    <p:sldId id="284" r:id="rId26"/>
    <p:sldId id="285" r:id="rId27"/>
    <p:sldId id="366" r:id="rId28"/>
    <p:sldId id="287" r:id="rId29"/>
    <p:sldId id="288" r:id="rId30"/>
    <p:sldId id="289" r:id="rId31"/>
    <p:sldId id="368"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4" r:id="rId45"/>
    <p:sldId id="307" r:id="rId46"/>
    <p:sldId id="360" r:id="rId47"/>
    <p:sldId id="308" r:id="rId48"/>
    <p:sldId id="306" r:id="rId49"/>
    <p:sldId id="311" r:id="rId50"/>
    <p:sldId id="312" r:id="rId51"/>
    <p:sldId id="314" r:id="rId52"/>
    <p:sldId id="315" r:id="rId53"/>
    <p:sldId id="390" r:id="rId54"/>
    <p:sldId id="373" r:id="rId55"/>
    <p:sldId id="374" r:id="rId56"/>
    <p:sldId id="363" r:id="rId57"/>
    <p:sldId id="320" r:id="rId58"/>
    <p:sldId id="322" r:id="rId59"/>
    <p:sldId id="323" r:id="rId60"/>
    <p:sldId id="324" r:id="rId61"/>
    <p:sldId id="361"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2" r:id="rId75"/>
    <p:sldId id="343" r:id="rId76"/>
    <p:sldId id="344" r:id="rId77"/>
    <p:sldId id="345" r:id="rId78"/>
    <p:sldId id="346" r:id="rId79"/>
    <p:sldId id="347" r:id="rId80"/>
    <p:sldId id="348" r:id="rId81"/>
    <p:sldId id="349" r:id="rId82"/>
    <p:sldId id="350" r:id="rId83"/>
    <p:sldId id="351" r:id="rId84"/>
  </p:sldIdLst>
  <p:sldSz cx="9144000" cy="6858000" type="screen4x3"/>
  <p:notesSz cx="6954838" cy="92408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ryAnn Marchi" initials="MM" lastIdx="4" clrIdx="0"/>
  <p:cmAuthor id="1" name="owner" initials="o" lastIdx="1" clrIdx="1"/>
  <p:cmAuthor id="2" name="lcrone" initials="l" lastIdx="0" clrIdx="2"/>
  <p:cmAuthor id="3" name="Maryann Marchi" initials="MM"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151"/>
    <a:srgbClr val="002B5E"/>
    <a:srgbClr val="CDB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38" autoAdjust="0"/>
    <p:restoredTop sz="93783" autoAdjust="0"/>
  </p:normalViewPr>
  <p:slideViewPr>
    <p:cSldViewPr snapToGrid="0">
      <p:cViewPr varScale="1">
        <p:scale>
          <a:sx n="110" d="100"/>
          <a:sy n="110" d="100"/>
        </p:scale>
        <p:origin x="-16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672" y="4008"/>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6-07-13T09:26:24.701" idx="1">
    <p:pos x="4007" y="1070"/>
    <p:text>changed goals to measurements.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3445221" y="0"/>
            <a:ext cx="3496738" cy="61605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536" tIns="46268" rIns="92536" bIns="46268" anchor="ctr"/>
          <a:lstStyle/>
          <a:p>
            <a:pPr algn="ctr">
              <a:defRPr/>
            </a:pPr>
            <a:endParaRPr lang="en-US"/>
          </a:p>
        </p:txBody>
      </p:sp>
      <p:sp>
        <p:nvSpPr>
          <p:cNvPr id="2" name="Header Placeholder 1"/>
          <p:cNvSpPr>
            <a:spLocks noGrp="1"/>
          </p:cNvSpPr>
          <p:nvPr>
            <p:ph type="hdr" sz="quarter"/>
          </p:nvPr>
        </p:nvSpPr>
        <p:spPr>
          <a:xfrm>
            <a:off x="0" y="0"/>
            <a:ext cx="3445221" cy="616056"/>
          </a:xfrm>
          <a:prstGeom prst="rect">
            <a:avLst/>
          </a:prstGeom>
          <a:ln w="6350">
            <a:solidFill>
              <a:schemeClr val="tx1"/>
            </a:solidFill>
            <a:prstDash val="solid"/>
          </a:ln>
        </p:spPr>
        <p:txBody>
          <a:bodyPr vert="horz" lIns="92536" tIns="46268" rIns="92536" bIns="46268" rtlCol="0" anchor="ctr"/>
          <a:lstStyle>
            <a:lvl1pPr algn="l">
              <a:tabLst>
                <a:tab pos="631374" algn="l"/>
              </a:tabLst>
              <a:defRPr sz="1200">
                <a:latin typeface="Georgia" pitchFamily="18" charset="0"/>
              </a:defRPr>
            </a:lvl1pPr>
          </a:lstStyle>
          <a:p>
            <a:pPr>
              <a:defRPr/>
            </a:pPr>
            <a:r>
              <a:rPr lang="en-US"/>
              <a:t>	</a:t>
            </a:r>
            <a:r>
              <a:rPr lang="en-US" sz="1600"/>
              <a:t>University of Pittsburgh</a:t>
            </a:r>
          </a:p>
        </p:txBody>
      </p:sp>
      <p:sp>
        <p:nvSpPr>
          <p:cNvPr id="4" name="Footer Placeholder 3"/>
          <p:cNvSpPr>
            <a:spLocks noGrp="1"/>
          </p:cNvSpPr>
          <p:nvPr>
            <p:ph type="ftr" sz="quarter" idx="2"/>
          </p:nvPr>
        </p:nvSpPr>
        <p:spPr>
          <a:xfrm>
            <a:off x="9" y="8640824"/>
            <a:ext cx="2531700" cy="249358"/>
          </a:xfrm>
          <a:prstGeom prst="rect">
            <a:avLst/>
          </a:prstGeom>
        </p:spPr>
        <p:txBody>
          <a:bodyPr vert="horz" lIns="92536" tIns="46268" rIns="92536" bIns="46268" rtlCol="0" anchor="ctr"/>
          <a:lstStyle>
            <a:lvl1pPr algn="ctr">
              <a:defRPr sz="1200">
                <a:latin typeface="Georgia" pitchFamily="18" charset="0"/>
              </a:defRPr>
            </a:lvl1pPr>
          </a:lstStyle>
          <a:p>
            <a:pPr algn="l">
              <a:defRPr/>
            </a:pPr>
            <a:r>
              <a:rPr lang="en-US" sz="800" dirty="0">
                <a:latin typeface="Arial" pitchFamily="34" charset="0"/>
                <a:cs typeface="Arial" pitchFamily="34" charset="0"/>
              </a:rPr>
              <a:t>The Pennsylvania Child Welfare Resource Center</a:t>
            </a:r>
          </a:p>
        </p:txBody>
      </p:sp>
      <p:sp>
        <p:nvSpPr>
          <p:cNvPr id="5" name="Slide Number Placeholder 4"/>
          <p:cNvSpPr>
            <a:spLocks noGrp="1"/>
          </p:cNvSpPr>
          <p:nvPr>
            <p:ph type="sldNum" sz="quarter" idx="3"/>
          </p:nvPr>
        </p:nvSpPr>
        <p:spPr>
          <a:xfrm>
            <a:off x="4895850" y="9006151"/>
            <a:ext cx="2058988" cy="234687"/>
          </a:xfrm>
          <a:prstGeom prst="rect">
            <a:avLst/>
          </a:prstGeom>
        </p:spPr>
        <p:txBody>
          <a:bodyPr vert="horz" lIns="92536" tIns="46268" rIns="92536" bIns="46268" rtlCol="0" anchor="ctr"/>
          <a:lstStyle>
            <a:lvl1pPr algn="r">
              <a:defRPr sz="1000">
                <a:latin typeface="Georgia" pitchFamily="18" charset="0"/>
              </a:defRPr>
            </a:lvl1pPr>
          </a:lstStyle>
          <a:p>
            <a:pPr>
              <a:defRPr/>
            </a:pPr>
            <a:r>
              <a:rPr lang="en-US" b="1" dirty="0" smtClean="0">
                <a:latin typeface="Arial" pitchFamily="34" charset="0"/>
                <a:cs typeface="Arial" pitchFamily="34" charset="0"/>
              </a:rPr>
              <a:t>Handout #1, Page #</a:t>
            </a:r>
            <a:fld id="{1DEAAAA3-F7D2-420C-8044-4D8DB93005E2}" type="slidenum">
              <a:rPr lang="en-US" b="1" smtClean="0">
                <a:latin typeface="Arial" pitchFamily="34" charset="0"/>
                <a:cs typeface="Arial" pitchFamily="34" charset="0"/>
              </a:rPr>
              <a:pPr>
                <a:defRPr/>
              </a:pPr>
              <a:t>‹#›</a:t>
            </a:fld>
            <a:r>
              <a:rPr lang="en-US" b="1" dirty="0" smtClean="0">
                <a:latin typeface="Arial" pitchFamily="34" charset="0"/>
                <a:cs typeface="Arial" pitchFamily="34" charset="0"/>
              </a:rPr>
              <a:t> of 28</a:t>
            </a:r>
            <a:endParaRPr lang="en-US" b="1" dirty="0">
              <a:latin typeface="Arial" pitchFamily="34" charset="0"/>
              <a:cs typeface="Arial" pitchFamily="34" charset="0"/>
            </a:endParaRPr>
          </a:p>
        </p:txBody>
      </p:sp>
      <p:pic>
        <p:nvPicPr>
          <p:cNvPr id="14343" name="Picture 2" descr="pittseal"/>
          <p:cNvPicPr>
            <a:picLocks noChangeAspect="1" noChangeArrowheads="1"/>
          </p:cNvPicPr>
          <p:nvPr/>
        </p:nvPicPr>
        <p:blipFill>
          <a:blip r:embed="rId2" cstate="print">
            <a:grayscl/>
          </a:blip>
          <a:srcRect/>
          <a:stretch>
            <a:fillRect/>
          </a:stretch>
        </p:blipFill>
        <p:spPr bwMode="auto">
          <a:xfrm>
            <a:off x="162602" y="96259"/>
            <a:ext cx="487804" cy="433164"/>
          </a:xfrm>
          <a:prstGeom prst="rect">
            <a:avLst/>
          </a:prstGeom>
          <a:noFill/>
          <a:ln w="9525">
            <a:noFill/>
            <a:miter lim="800000"/>
            <a:headEnd/>
            <a:tailEnd/>
          </a:ln>
        </p:spPr>
      </p:pic>
      <p:sp>
        <p:nvSpPr>
          <p:cNvPr id="9" name="TextBox 8"/>
          <p:cNvSpPr txBox="1"/>
          <p:nvPr/>
        </p:nvSpPr>
        <p:spPr>
          <a:xfrm>
            <a:off x="3487079" y="32086"/>
            <a:ext cx="1844964" cy="632049"/>
          </a:xfrm>
          <a:prstGeom prst="rect">
            <a:avLst/>
          </a:prstGeom>
          <a:noFill/>
        </p:spPr>
        <p:txBody>
          <a:bodyPr lIns="92536" tIns="46268" rIns="92536" bIns="46268">
            <a:spAutoFit/>
          </a:bodyPr>
          <a:lstStyle/>
          <a:p>
            <a:pPr>
              <a:defRPr/>
            </a:pPr>
            <a:r>
              <a:rPr lang="en-US" sz="1100" dirty="0">
                <a:latin typeface="Georgia" pitchFamily="18" charset="0"/>
              </a:rPr>
              <a:t>SCHOOL OF</a:t>
            </a:r>
          </a:p>
          <a:p>
            <a:pPr>
              <a:defRPr/>
            </a:pPr>
            <a:r>
              <a:rPr lang="en-US" dirty="0">
                <a:latin typeface="Georgia" pitchFamily="18" charset="0"/>
              </a:rPr>
              <a:t>Social Work</a:t>
            </a:r>
          </a:p>
        </p:txBody>
      </p:sp>
      <p:sp>
        <p:nvSpPr>
          <p:cNvPr id="10" name="TextBox 9"/>
          <p:cNvSpPr txBox="1"/>
          <p:nvPr/>
        </p:nvSpPr>
        <p:spPr>
          <a:xfrm>
            <a:off x="5332042" y="0"/>
            <a:ext cx="1622796" cy="671583"/>
          </a:xfrm>
          <a:prstGeom prst="rect">
            <a:avLst/>
          </a:prstGeom>
          <a:noFill/>
        </p:spPr>
        <p:txBody>
          <a:bodyPr lIns="92536" tIns="46268" rIns="92536" bIns="46268">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5" name="Straight Connector 14"/>
          <p:cNvCxnSpPr/>
          <p:nvPr/>
        </p:nvCxnSpPr>
        <p:spPr>
          <a:xfrm rot="5400000">
            <a:off x="5080143" y="303216"/>
            <a:ext cx="49092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45221" y="628891"/>
            <a:ext cx="3496738" cy="308883"/>
          </a:xfrm>
          <a:prstGeom prst="rect">
            <a:avLst/>
          </a:prstGeom>
          <a:noFill/>
          <a:ln w="6350">
            <a:solidFill>
              <a:schemeClr val="tx1"/>
            </a:solidFill>
          </a:ln>
        </p:spPr>
        <p:txBody>
          <a:bodyPr lIns="92536" tIns="46268" rIns="92536" bIns="46268">
            <a:spAutoFit/>
          </a:bodyPr>
          <a:lstStyle/>
          <a:p>
            <a:pPr>
              <a:defRPr/>
            </a:pPr>
            <a:r>
              <a:rPr lang="en-US" sz="1200" dirty="0">
                <a:latin typeface="Georgia" pitchFamily="18" charset="0"/>
              </a:rPr>
              <a:t>The Pennsylvania Child Welfare Resource Center</a:t>
            </a:r>
            <a:endParaRPr lang="en-US" sz="200" dirty="0">
              <a:latin typeface="Georgia" pitchFamily="18" charset="0"/>
            </a:endParaRPr>
          </a:p>
          <a:p>
            <a:pPr>
              <a:defRPr/>
            </a:pPr>
            <a:endParaRPr lang="en-US" sz="200" dirty="0">
              <a:latin typeface="Georgia" pitchFamily="18" charset="0"/>
            </a:endParaRPr>
          </a:p>
        </p:txBody>
      </p:sp>
      <p:cxnSp>
        <p:nvCxnSpPr>
          <p:cNvPr id="20" name="Straight Connector 19"/>
          <p:cNvCxnSpPr/>
          <p:nvPr/>
        </p:nvCxnSpPr>
        <p:spPr>
          <a:xfrm>
            <a:off x="3519278" y="879163"/>
            <a:ext cx="32777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90586" y="8660077"/>
            <a:ext cx="4364253" cy="342139"/>
          </a:xfrm>
          <a:prstGeom prst="rect">
            <a:avLst/>
          </a:prstGeom>
          <a:noFill/>
        </p:spPr>
        <p:txBody>
          <a:bodyPr wrap="square" lIns="92536" tIns="46268" rIns="92536" bIns="46268" rtlCol="0">
            <a:spAutoFit/>
          </a:bodyPr>
          <a:lstStyle/>
          <a:p>
            <a:pPr algn="r"/>
            <a:r>
              <a:rPr lang="en-US" sz="800" dirty="0">
                <a:latin typeface="Arial" pitchFamily="34" charset="0"/>
                <a:cs typeface="Arial" pitchFamily="34" charset="0"/>
              </a:rPr>
              <a:t>501: Supervisor Training Series: Module 2: </a:t>
            </a:r>
          </a:p>
          <a:p>
            <a:pPr algn="r"/>
            <a:r>
              <a:rPr lang="en-US" sz="800" dirty="0">
                <a:latin typeface="Arial" pitchFamily="34" charset="0"/>
                <a:cs typeface="Arial" pitchFamily="34" charset="0"/>
              </a:rPr>
              <a:t>Living the Mission of Child Welfare</a:t>
            </a:r>
          </a:p>
        </p:txBody>
      </p:sp>
    </p:spTree>
    <p:extLst>
      <p:ext uri="{BB962C8B-B14F-4D97-AF65-F5344CB8AC3E}">
        <p14:creationId xmlns:p14="http://schemas.microsoft.com/office/powerpoint/2010/main" val="16553656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4"/>
          <p:cNvSpPr>
            <a:spLocks noGrp="1" noRot="1" noChangeAspect="1" noChangeArrowheads="1" noTextEdit="1"/>
          </p:cNvSpPr>
          <p:nvPr>
            <p:ph type="sldImg" idx="2"/>
          </p:nvPr>
        </p:nvSpPr>
        <p:spPr bwMode="auto">
          <a:xfrm>
            <a:off x="1168400" y="987425"/>
            <a:ext cx="4618038" cy="346392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27312" y="4565872"/>
            <a:ext cx="5100215" cy="4158377"/>
          </a:xfrm>
          <a:prstGeom prst="rect">
            <a:avLst/>
          </a:prstGeom>
          <a:noFill/>
          <a:ln w="9525">
            <a:noFill/>
            <a:miter lim="800000"/>
            <a:headEnd/>
            <a:tailEnd/>
          </a:ln>
        </p:spPr>
        <p:txBody>
          <a:bodyPr vert="horz" wrap="square" lIns="92536" tIns="46268" rIns="92536" bIns="4626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318" name="Rectangle 6"/>
          <p:cNvSpPr>
            <a:spLocks noGrp="1" noChangeArrowheads="1"/>
          </p:cNvSpPr>
          <p:nvPr>
            <p:ph type="ftr" sz="quarter" idx="4"/>
          </p:nvPr>
        </p:nvSpPr>
        <p:spPr bwMode="auto">
          <a:xfrm>
            <a:off x="1" y="8721042"/>
            <a:ext cx="2502270" cy="221395"/>
          </a:xfrm>
          <a:prstGeom prst="rect">
            <a:avLst/>
          </a:prstGeom>
          <a:noFill/>
          <a:ln w="9525">
            <a:noFill/>
            <a:miter lim="800000"/>
            <a:headEnd/>
            <a:tailEnd/>
          </a:ln>
        </p:spPr>
        <p:txBody>
          <a:bodyPr vert="horz" wrap="square" lIns="92536" tIns="46268" rIns="92536" bIns="46268" numCol="1" anchor="ctr" anchorCtr="0" compatLnSpc="1">
            <a:prstTxWarp prst="textNoShape">
              <a:avLst/>
            </a:prstTxWarp>
          </a:bodyPr>
          <a:lstStyle>
            <a:lvl1pPr algn="ctr">
              <a:defRPr sz="800">
                <a:latin typeface="Georgia" pitchFamily="18" charset="0"/>
              </a:defRPr>
            </a:lvl1pPr>
          </a:lstStyle>
          <a:p>
            <a:pPr algn="l">
              <a:defRPr/>
            </a:pPr>
            <a:r>
              <a:rPr lang="en-US" dirty="0" smtClean="0"/>
              <a:t>The Pennsylvania Child Welfare Resource Center</a:t>
            </a:r>
            <a:endParaRPr lang="en-US" dirty="0"/>
          </a:p>
        </p:txBody>
      </p:sp>
      <p:sp>
        <p:nvSpPr>
          <p:cNvPr id="13319" name="Rectangle 7"/>
          <p:cNvSpPr>
            <a:spLocks noGrp="1" noChangeArrowheads="1"/>
          </p:cNvSpPr>
          <p:nvPr>
            <p:ph type="sldNum" sz="quarter" idx="5"/>
          </p:nvPr>
        </p:nvSpPr>
        <p:spPr bwMode="auto">
          <a:xfrm>
            <a:off x="6241646" y="9020818"/>
            <a:ext cx="713192" cy="190684"/>
          </a:xfrm>
          <a:prstGeom prst="rect">
            <a:avLst/>
          </a:prstGeom>
          <a:noFill/>
          <a:ln w="9525">
            <a:noFill/>
            <a:miter lim="800000"/>
            <a:headEnd/>
            <a:tailEnd/>
          </a:ln>
        </p:spPr>
        <p:txBody>
          <a:bodyPr vert="horz" wrap="square" lIns="92536" tIns="46268" rIns="92536" bIns="46268" numCol="1" anchor="ctr" anchorCtr="0" compatLnSpc="1">
            <a:prstTxWarp prst="textNoShape">
              <a:avLst/>
            </a:prstTxWarp>
          </a:bodyPr>
          <a:lstStyle>
            <a:lvl1pPr algn="r">
              <a:defRPr sz="1000" b="1">
                <a:latin typeface="Georgia" pitchFamily="18" charset="0"/>
              </a:defRPr>
            </a:lvl1pPr>
          </a:lstStyle>
          <a:p>
            <a:pPr>
              <a:defRPr/>
            </a:pPr>
            <a:fld id="{A5C0BF7D-DA9C-4BF7-8FB9-4639E92C447C}" type="slidenum">
              <a:rPr lang="en-US" smtClean="0"/>
              <a:pPr>
                <a:defRPr/>
              </a:pPr>
              <a:t>‹#›</a:t>
            </a:fld>
            <a:endParaRPr lang="en-US" dirty="0"/>
          </a:p>
        </p:txBody>
      </p:sp>
      <p:pic>
        <p:nvPicPr>
          <p:cNvPr id="12296" name="Picture 2" descr="pittseal"/>
          <p:cNvPicPr>
            <a:picLocks noChangeAspect="1" noChangeArrowheads="1"/>
          </p:cNvPicPr>
          <p:nvPr/>
        </p:nvPicPr>
        <p:blipFill>
          <a:blip r:embed="rId2">
            <a:grayscl/>
          </a:blip>
          <a:srcRect/>
          <a:stretch>
            <a:fillRect/>
          </a:stretch>
        </p:blipFill>
        <p:spPr bwMode="auto">
          <a:xfrm>
            <a:off x="162602" y="96259"/>
            <a:ext cx="487804" cy="433164"/>
          </a:xfrm>
          <a:prstGeom prst="rect">
            <a:avLst/>
          </a:prstGeom>
          <a:noFill/>
          <a:ln w="9525">
            <a:noFill/>
            <a:miter lim="800000"/>
            <a:headEnd/>
            <a:tailEnd/>
          </a:ln>
        </p:spPr>
      </p:pic>
      <p:sp>
        <p:nvSpPr>
          <p:cNvPr id="10" name="Rectangle 9"/>
          <p:cNvSpPr/>
          <p:nvPr/>
        </p:nvSpPr>
        <p:spPr>
          <a:xfrm>
            <a:off x="3445221" y="0"/>
            <a:ext cx="3496738" cy="61605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536" tIns="46268" rIns="92536" bIns="46268" anchor="ctr"/>
          <a:lstStyle/>
          <a:p>
            <a:pPr algn="ctr">
              <a:defRPr/>
            </a:pPr>
            <a:endParaRPr lang="en-US"/>
          </a:p>
        </p:txBody>
      </p:sp>
      <p:sp>
        <p:nvSpPr>
          <p:cNvPr id="11" name="TextBox 10"/>
          <p:cNvSpPr txBox="1"/>
          <p:nvPr/>
        </p:nvSpPr>
        <p:spPr>
          <a:xfrm>
            <a:off x="5332042" y="0"/>
            <a:ext cx="1622796" cy="671583"/>
          </a:xfrm>
          <a:prstGeom prst="rect">
            <a:avLst/>
          </a:prstGeom>
          <a:noFill/>
        </p:spPr>
        <p:txBody>
          <a:bodyPr lIns="92536" tIns="46268" rIns="92536" bIns="46268">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2" name="Straight Connector 11"/>
          <p:cNvCxnSpPr/>
          <p:nvPr/>
        </p:nvCxnSpPr>
        <p:spPr>
          <a:xfrm rot="5400000">
            <a:off x="5080143" y="303216"/>
            <a:ext cx="49092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45221" y="628891"/>
            <a:ext cx="3496738" cy="308883"/>
          </a:xfrm>
          <a:prstGeom prst="rect">
            <a:avLst/>
          </a:prstGeom>
          <a:noFill/>
          <a:ln w="6350">
            <a:solidFill>
              <a:schemeClr val="tx1"/>
            </a:solidFill>
          </a:ln>
        </p:spPr>
        <p:txBody>
          <a:bodyPr lIns="92536" tIns="46268" rIns="92536" bIns="46268">
            <a:spAutoFit/>
          </a:bodyPr>
          <a:lstStyle/>
          <a:p>
            <a:pPr>
              <a:defRPr/>
            </a:pPr>
            <a:r>
              <a:rPr lang="en-US" sz="1200" dirty="0">
                <a:latin typeface="Georgia" pitchFamily="18" charset="0"/>
              </a:rPr>
              <a:t>The Pennsylvania Child Welfare </a:t>
            </a:r>
            <a:r>
              <a:rPr lang="en-US" sz="1200" dirty="0" smtClean="0">
                <a:latin typeface="Georgia" pitchFamily="18" charset="0"/>
              </a:rPr>
              <a:t>Resource Center</a:t>
            </a:r>
            <a:endParaRPr lang="en-US" sz="200" dirty="0">
              <a:latin typeface="Georgia" pitchFamily="18" charset="0"/>
            </a:endParaRPr>
          </a:p>
          <a:p>
            <a:pPr>
              <a:defRPr/>
            </a:pPr>
            <a:endParaRPr lang="en-US" sz="200" dirty="0">
              <a:latin typeface="Georgia" pitchFamily="18" charset="0"/>
            </a:endParaRPr>
          </a:p>
        </p:txBody>
      </p:sp>
      <p:cxnSp>
        <p:nvCxnSpPr>
          <p:cNvPr id="14" name="Straight Connector 13"/>
          <p:cNvCxnSpPr/>
          <p:nvPr/>
        </p:nvCxnSpPr>
        <p:spPr>
          <a:xfrm>
            <a:off x="3519278" y="879163"/>
            <a:ext cx="32777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87079" y="32086"/>
            <a:ext cx="1844964" cy="632049"/>
          </a:xfrm>
          <a:prstGeom prst="rect">
            <a:avLst/>
          </a:prstGeom>
          <a:noFill/>
        </p:spPr>
        <p:txBody>
          <a:bodyPr lIns="92536" tIns="46268" rIns="92536" bIns="46268">
            <a:spAutoFit/>
          </a:bodyPr>
          <a:lstStyle/>
          <a:p>
            <a:pPr>
              <a:defRPr/>
            </a:pPr>
            <a:r>
              <a:rPr lang="en-US" sz="1100" dirty="0">
                <a:latin typeface="Georgia" pitchFamily="18" charset="0"/>
              </a:rPr>
              <a:t>SCHOOL OF</a:t>
            </a:r>
          </a:p>
          <a:p>
            <a:pPr>
              <a:defRPr/>
            </a:pPr>
            <a:r>
              <a:rPr lang="en-US" dirty="0">
                <a:latin typeface="Georgia" pitchFamily="18" charset="0"/>
              </a:rPr>
              <a:t>Social Work</a:t>
            </a:r>
          </a:p>
        </p:txBody>
      </p:sp>
      <p:sp>
        <p:nvSpPr>
          <p:cNvPr id="16" name="Rectangle 15"/>
          <p:cNvSpPr/>
          <p:nvPr/>
        </p:nvSpPr>
        <p:spPr>
          <a:xfrm>
            <a:off x="1" y="0"/>
            <a:ext cx="3444301" cy="6160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536" tIns="46268" rIns="92536" bIns="46268" anchor="ctr"/>
          <a:lstStyle/>
          <a:p>
            <a:pPr algn="ctr">
              <a:defRPr/>
            </a:pPr>
            <a:endParaRPr lang="en-US"/>
          </a:p>
        </p:txBody>
      </p:sp>
      <p:sp>
        <p:nvSpPr>
          <p:cNvPr id="17" name="TextBox 16"/>
          <p:cNvSpPr txBox="1"/>
          <p:nvPr/>
        </p:nvSpPr>
        <p:spPr>
          <a:xfrm>
            <a:off x="1" y="16"/>
            <a:ext cx="3444301" cy="632059"/>
          </a:xfrm>
          <a:prstGeom prst="rect">
            <a:avLst/>
          </a:prstGeom>
          <a:noFill/>
          <a:ln w="15875">
            <a:noFill/>
          </a:ln>
        </p:spPr>
        <p:txBody>
          <a:bodyPr wrap="square" lIns="92536" tIns="46268" rIns="92536" bIns="46268" rtlCol="0">
            <a:spAutoFit/>
          </a:bodyPr>
          <a:lstStyle/>
          <a:p>
            <a:endParaRPr lang="en-US" sz="1000" dirty="0" smtClean="0">
              <a:latin typeface="Georgia" pitchFamily="18" charset="0"/>
            </a:endParaRPr>
          </a:p>
          <a:p>
            <a:pPr algn="l">
              <a:tabLst>
                <a:tab pos="631374" algn="l"/>
              </a:tabLst>
            </a:pPr>
            <a:r>
              <a:rPr lang="en-US" sz="1600" dirty="0" smtClean="0">
                <a:latin typeface="Georgia" pitchFamily="18" charset="0"/>
              </a:rPr>
              <a:t>	University of Pittsburgh</a:t>
            </a:r>
            <a:endParaRPr lang="en-US" sz="900" dirty="0" smtClean="0">
              <a:latin typeface="Georgia" pitchFamily="18" charset="0"/>
            </a:endParaRPr>
          </a:p>
          <a:p>
            <a:pPr algn="l">
              <a:tabLst>
                <a:tab pos="631374" algn="l"/>
              </a:tabLst>
            </a:pPr>
            <a:endParaRPr lang="en-US" sz="900" dirty="0">
              <a:latin typeface="Georgia" pitchFamily="18" charset="0"/>
            </a:endParaRPr>
          </a:p>
        </p:txBody>
      </p:sp>
      <p:sp>
        <p:nvSpPr>
          <p:cNvPr id="18" name="TextBox 17"/>
          <p:cNvSpPr txBox="1"/>
          <p:nvPr/>
        </p:nvSpPr>
        <p:spPr>
          <a:xfrm>
            <a:off x="2575866" y="8719845"/>
            <a:ext cx="4378972" cy="342139"/>
          </a:xfrm>
          <a:prstGeom prst="rect">
            <a:avLst/>
          </a:prstGeom>
          <a:noFill/>
        </p:spPr>
        <p:txBody>
          <a:bodyPr wrap="square" lIns="92536" tIns="46268" rIns="92536" bIns="46268" rtlCol="0" anchor="ctr">
            <a:spAutoFit/>
          </a:bodyPr>
          <a:lstStyle/>
          <a:p>
            <a:pPr algn="r"/>
            <a:r>
              <a:rPr lang="en-US" sz="800" dirty="0" smtClean="0">
                <a:latin typeface="Georgia" pitchFamily="18" charset="0"/>
              </a:rPr>
              <a:t>501: Supervisor Training Series</a:t>
            </a:r>
          </a:p>
          <a:p>
            <a:pPr marL="0" marR="0" indent="0" algn="r" defTabSz="925371" rtl="0" eaLnBrk="0" fontAlgn="base" latinLnBrk="0" hangingPunct="0">
              <a:lnSpc>
                <a:spcPct val="100000"/>
              </a:lnSpc>
              <a:spcBef>
                <a:spcPct val="0"/>
              </a:spcBef>
              <a:spcAft>
                <a:spcPct val="0"/>
              </a:spcAft>
              <a:buClrTx/>
              <a:buSzTx/>
              <a:buFontTx/>
              <a:buNone/>
              <a:tabLst/>
              <a:defRPr/>
            </a:pPr>
            <a:r>
              <a:rPr lang="en-US" sz="800" dirty="0" smtClean="0">
                <a:latin typeface="Georgia" pitchFamily="18" charset="0"/>
              </a:rPr>
              <a:t>Module 2: Living the Mission of Child Welfare </a:t>
            </a:r>
          </a:p>
        </p:txBody>
      </p:sp>
    </p:spTree>
    <p:extLst>
      <p:ext uri="{BB962C8B-B14F-4D97-AF65-F5344CB8AC3E}">
        <p14:creationId xmlns:p14="http://schemas.microsoft.com/office/powerpoint/2010/main" val="156597908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mn-cs"/>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mn-cs"/>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mn-cs"/>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7B166BA7-0684-400B-BDBC-D100F67EB7F2}" type="slidenum">
              <a:rPr lang="en-US" smtClean="0">
                <a:latin typeface="Georgia" pitchFamily="16" charset="0"/>
              </a:rPr>
              <a:pPr/>
              <a:t>1</a:t>
            </a:fld>
            <a:endParaRPr lang="en-US" dirty="0" smtClean="0">
              <a:latin typeface="Georgia" pitchFamily="16"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dirty="0" smtClean="0">
              <a:latin typeface="Georgia" pitchFamily="16" charset="0"/>
            </a:endParaRPr>
          </a:p>
        </p:txBody>
      </p:sp>
      <p:sp>
        <p:nvSpPr>
          <p:cNvPr id="6" name="Footer Placeholder 5"/>
          <p:cNvSpPr>
            <a:spLocks noGrp="1"/>
          </p:cNvSpPr>
          <p:nvPr>
            <p:ph type="ftr" sz="quarter" idx="10"/>
          </p:nvPr>
        </p:nvSpPr>
        <p:spPr/>
        <p:txBody>
          <a:bodyPr/>
          <a:lstStyle/>
          <a:p>
            <a:pPr algn="l">
              <a:defRPr/>
            </a:pPr>
            <a:r>
              <a:rPr lang="en-US" dirty="0" smtClean="0"/>
              <a:t>The Pennsylvania Child Welfare Training Program</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8034" eaLnBrk="1" fontAlgn="auto" hangingPunct="1">
              <a:spcBef>
                <a:spcPts val="0"/>
              </a:spcBef>
              <a:spcAft>
                <a:spcPts val="0"/>
              </a:spcAft>
              <a:defRPr/>
            </a:pPr>
            <a:r>
              <a:rPr lang="en-US" dirty="0" smtClean="0"/>
              <a:t>Pennsylvania’s Child Welfare Practice Model</a:t>
            </a:r>
            <a:r>
              <a:rPr lang="en-US" baseline="0" dirty="0" smtClean="0"/>
              <a:t> </a:t>
            </a:r>
            <a:r>
              <a:rPr lang="en-US" dirty="0" smtClean="0"/>
              <a:t>guides children, youth, families, child welfare representatives and other child and family service partners in working together,</a:t>
            </a:r>
            <a:r>
              <a:rPr lang="en-US" baseline="0" dirty="0" smtClean="0"/>
              <a:t> providing </a:t>
            </a:r>
            <a:r>
              <a:rPr lang="en-US" sz="1200" dirty="0">
                <a:latin typeface="+mn-lt"/>
                <a:ea typeface="+mn-ea"/>
              </a:rPr>
              <a:t>a consistent basis for decision making; clear expectations of outcomes, shared  values and ethics; and a principled way to evaluate their own skills and performance. </a:t>
            </a:r>
            <a:r>
              <a:rPr lang="en-US" sz="1200" dirty="0"/>
              <a:t>It helps us to benchmark our achievement, and clearly links the abstract ideals of mission, vision and strategic plans to day-to-day practice. </a:t>
            </a:r>
          </a:p>
          <a:p>
            <a:pPr defTabSz="908034" eaLnBrk="1" fontAlgn="auto" hangingPunct="1">
              <a:spcBef>
                <a:spcPts val="0"/>
              </a:spcBef>
              <a:spcAft>
                <a:spcPts val="0"/>
              </a:spcAft>
              <a:defRPr/>
            </a:pPr>
            <a:endParaRPr lang="en-US" sz="1200" dirty="0">
              <a:latin typeface="+mn-lt"/>
              <a:ea typeface="+mn-ea"/>
            </a:endParaRPr>
          </a:p>
          <a:p>
            <a:pPr defTabSz="925287">
              <a:defRPr/>
            </a:pPr>
            <a:endParaRPr lang="en-US" baseline="0" dirty="0" smtClean="0"/>
          </a:p>
          <a:p>
            <a:endParaRPr lang="en-US" baseline="0" dirty="0" smtClean="0"/>
          </a:p>
          <a:p>
            <a:r>
              <a:rPr lang="en-US" baseline="0" dirty="0" smtClean="0"/>
              <a:t>Tech:</a:t>
            </a:r>
          </a:p>
          <a:p>
            <a:r>
              <a:rPr lang="en-US" baseline="0" dirty="0" smtClean="0"/>
              <a:t>Graphic from MSOffice Online clip art</a:t>
            </a:r>
          </a:p>
          <a:p>
            <a:r>
              <a:rPr lang="en-US" baseline="0" dirty="0" smtClean="0"/>
              <a:t>Alt.tag: flag of the State of Pennsylvania </a:t>
            </a:r>
            <a:endParaRPr lang="en-US" dirty="0" smtClean="0"/>
          </a:p>
          <a:p>
            <a:endParaRPr lang="en-US" baseline="0"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1DCEB0A-980A-4FD3-9C58-7A216DA567AD}" type="slidenum">
              <a:rPr lang="en-US" smtClean="0"/>
              <a:pPr/>
              <a:t>19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of </a:t>
            </a:r>
            <a:r>
              <a:rPr lang="en-US" sz="1200" dirty="0">
                <a:latin typeface="+mn-lt"/>
                <a:ea typeface="+mn-ea"/>
              </a:rPr>
              <a:t>Pennsylvania’s Child Welfare Practice Model </a:t>
            </a:r>
            <a:r>
              <a:rPr lang="en-US" baseline="0" dirty="0" smtClean="0"/>
              <a:t>shapes and improves our ability to engage and serve the children, youth, and families of our state.</a:t>
            </a:r>
          </a:p>
          <a:p>
            <a:r>
              <a:rPr lang="en-US" baseline="0" dirty="0" smtClean="0"/>
              <a:t>The model delineates the outcomes, values and principles, and essential skills of successful child welfare practice.</a:t>
            </a:r>
          </a:p>
          <a:p>
            <a:r>
              <a:rPr lang="en-US" dirty="0" smtClean="0"/>
              <a:t>Application of </a:t>
            </a:r>
            <a:r>
              <a:rPr lang="en-US" sz="1200" dirty="0"/>
              <a:t>Pennsylvania’s Child Welfare Practice Model </a:t>
            </a:r>
            <a:r>
              <a:rPr lang="en-US" baseline="0" dirty="0" smtClean="0"/>
              <a:t>shapes and improves our ability to engage and serve the children, youth, and families of our state.</a:t>
            </a:r>
          </a:p>
          <a:p>
            <a:r>
              <a:rPr lang="en-US" baseline="0" dirty="0" smtClean="0"/>
              <a:t>The model delineates the outcomes, values and principles, and essential skills of successful child welfare practice.</a:t>
            </a:r>
          </a:p>
          <a:p>
            <a:endParaRPr lang="en-US" baseline="0" dirty="0" smtClean="0"/>
          </a:p>
          <a:p>
            <a:endParaRPr lang="en-US" baseline="0" dirty="0" smtClean="0"/>
          </a:p>
          <a:p>
            <a:endParaRPr lang="en-US" baseline="0" dirty="0" smtClean="0"/>
          </a:p>
          <a:p>
            <a:r>
              <a:rPr lang="en-US" dirty="0" smtClean="0"/>
              <a:t>Tech: </a:t>
            </a:r>
          </a:p>
          <a:p>
            <a:endParaRPr lang="en-US" dirty="0" smtClean="0"/>
          </a:p>
          <a:p>
            <a:pPr defTabSz="925287">
              <a:defRPr/>
            </a:pPr>
            <a:r>
              <a:rPr lang="en-US" dirty="0" smtClean="0"/>
              <a:t>Photo from </a:t>
            </a:r>
            <a:r>
              <a:rPr lang="en-US" baseline="0" dirty="0" smtClean="0"/>
              <a:t>MSOffice Online clip art</a:t>
            </a:r>
          </a:p>
          <a:p>
            <a:pPr defTabSz="925287">
              <a:defRPr/>
            </a:pPr>
            <a:r>
              <a:rPr lang="en-US" baseline="0" dirty="0" smtClean="0"/>
              <a:t>Alt.tag: figure standing on a peak supporting a rainbow</a:t>
            </a:r>
            <a:endParaRPr lang="en-US" dirty="0" smtClean="0"/>
          </a:p>
          <a:p>
            <a:endParaRPr lang="en-US" dirty="0"/>
          </a:p>
        </p:txBody>
      </p:sp>
      <p:sp>
        <p:nvSpPr>
          <p:cNvPr id="4" name="Slide Number Placeholder 3"/>
          <p:cNvSpPr>
            <a:spLocks noGrp="1"/>
          </p:cNvSpPr>
          <p:nvPr>
            <p:ph type="sldNum" sz="quarter" idx="10"/>
          </p:nvPr>
        </p:nvSpPr>
        <p:spPr/>
        <p:txBody>
          <a:bodyPr/>
          <a:lstStyle/>
          <a:p>
            <a:fld id="{11DCEB0A-980A-4FD3-9C58-7A216DA567AD}" type="slidenum">
              <a:rPr lang="en-US" smtClean="0"/>
              <a:pPr/>
              <a:t>20</a:t>
            </a:fld>
            <a:endParaRPr lang="en-US" dirty="0"/>
          </a:p>
        </p:txBody>
      </p:sp>
    </p:spTree>
    <p:extLst>
      <p:ext uri="{BB962C8B-B14F-4D97-AF65-F5344CB8AC3E}">
        <p14:creationId xmlns:p14="http://schemas.microsoft.com/office/powerpoint/2010/main" val="248930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a:t>
            </a:r>
          </a:p>
          <a:p>
            <a:r>
              <a:rPr lang="en-US" dirty="0"/>
              <a:t>Under Pennsylvania’s Child Welfare Practice Model,</a:t>
            </a:r>
            <a:r>
              <a:rPr lang="en-US" b="1" dirty="0"/>
              <a:t> </a:t>
            </a:r>
            <a:r>
              <a:rPr lang="en-US" dirty="0" smtClean="0"/>
              <a:t>team </a:t>
            </a:r>
            <a:r>
              <a:rPr lang="en-US" dirty="0"/>
              <a:t>members </a:t>
            </a:r>
            <a:r>
              <a:rPr lang="en-US" dirty="0" smtClean="0"/>
              <a:t>work together to </a:t>
            </a:r>
            <a:r>
              <a:rPr lang="en-US" dirty="0"/>
              <a:t>achieve and maintain six key outcomes:</a:t>
            </a:r>
          </a:p>
          <a:p>
            <a:pPr marL="173491" indent="-173491">
              <a:buFont typeface="Arial" pitchFamily="34" charset="0"/>
              <a:buChar char="•"/>
            </a:pPr>
            <a:r>
              <a:rPr lang="en-US" dirty="0"/>
              <a:t>Safety from abuse and neglect. </a:t>
            </a:r>
          </a:p>
          <a:p>
            <a:pPr marL="173491" indent="-173491">
              <a:buFont typeface="Arial" pitchFamily="34" charset="0"/>
              <a:buChar char="•"/>
            </a:pPr>
            <a:r>
              <a:rPr lang="en-US" dirty="0"/>
              <a:t>Enduring and certain permanence and timely achievement of stability, supports and lifelong connections. </a:t>
            </a:r>
          </a:p>
          <a:p>
            <a:pPr marL="173491" indent="-173491">
              <a:buFont typeface="Arial" pitchFamily="34" charset="0"/>
              <a:buChar char="•"/>
            </a:pPr>
            <a:r>
              <a:rPr lang="en-US" dirty="0"/>
              <a:t>Enhancement of the family’s ability to meet their child/youth’s wellbeing, including physical, emotional, behavioral and educational needs. </a:t>
            </a:r>
          </a:p>
          <a:p>
            <a:pPr marL="173491" indent="-173491">
              <a:buFont typeface="Arial" pitchFamily="34" charset="0"/>
              <a:buChar char="•"/>
            </a:pPr>
            <a:r>
              <a:rPr lang="en-US" dirty="0"/>
              <a:t>Support families within their own homes and communities through comprehensive and accessible services that build on strengths and address individual trauma, needs and concerns.</a:t>
            </a:r>
          </a:p>
          <a:p>
            <a:pPr marL="173491" indent="-173491">
              <a:buFont typeface="Arial" pitchFamily="34" charset="0"/>
              <a:buChar char="•"/>
            </a:pPr>
            <a:r>
              <a:rPr lang="en-US" dirty="0"/>
              <a:t>Strengthened families that successfully sustain positive changes that lead to safe, nurturing and healthy environments, and</a:t>
            </a:r>
          </a:p>
          <a:p>
            <a:pPr marL="173491" indent="-173491">
              <a:buFont typeface="Arial" pitchFamily="34" charset="0"/>
              <a:buChar char="•"/>
            </a:pPr>
            <a:r>
              <a:rPr lang="en-US" dirty="0"/>
              <a:t>Skilled and responsive child welfare professionals, who perform with a shared sense of accountability for assuring child-centered, family-focused policy, best practice and positive outcomes. </a:t>
            </a:r>
          </a:p>
          <a:p>
            <a:endParaRPr lang="en-US" dirty="0"/>
          </a:p>
          <a:p>
            <a:endParaRPr lang="en-US" dirty="0"/>
          </a:p>
        </p:txBody>
      </p:sp>
      <p:sp>
        <p:nvSpPr>
          <p:cNvPr id="4" name="Slide Number Placeholder 3"/>
          <p:cNvSpPr>
            <a:spLocks noGrp="1"/>
          </p:cNvSpPr>
          <p:nvPr>
            <p:ph type="sldNum" sz="quarter" idx="10"/>
          </p:nvPr>
        </p:nvSpPr>
        <p:spPr/>
        <p:txBody>
          <a:bodyPr/>
          <a:lstStyle/>
          <a:p>
            <a:fld id="{11DCEB0A-980A-4FD3-9C58-7A216DA567AD}" type="slidenum">
              <a:rPr lang="en-US" smtClean="0"/>
              <a:pPr/>
              <a:t>21</a:t>
            </a:fld>
            <a:endParaRPr lang="en-US" dirty="0"/>
          </a:p>
        </p:txBody>
      </p:sp>
    </p:spTree>
    <p:extLst>
      <p:ext uri="{BB962C8B-B14F-4D97-AF65-F5344CB8AC3E}">
        <p14:creationId xmlns:p14="http://schemas.microsoft.com/office/powerpoint/2010/main" val="175080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Pennsylvania’s Child Welfare Practice Model </a:t>
            </a:r>
            <a:r>
              <a:rPr lang="en-US" dirty="0" smtClean="0"/>
              <a:t>cites </a:t>
            </a:r>
            <a:r>
              <a:rPr lang="en-US" dirty="0"/>
              <a:t>and describes values and principles in seven areas, </a:t>
            </a:r>
            <a:r>
              <a:rPr lang="en-US" dirty="0" smtClean="0"/>
              <a:t>enumerating and </a:t>
            </a:r>
            <a:r>
              <a:rPr lang="en-US" dirty="0"/>
              <a:t>carrying into practice our belief in:</a:t>
            </a:r>
          </a:p>
          <a:p>
            <a:pPr marL="173491" indent="-173491">
              <a:buFont typeface="Arial" pitchFamily="34" charset="0"/>
              <a:buChar char="•"/>
            </a:pPr>
            <a:r>
              <a:rPr lang="en-US" dirty="0"/>
              <a:t>Children, Youth and Families,</a:t>
            </a:r>
          </a:p>
          <a:p>
            <a:pPr marL="173491" indent="-173491">
              <a:buFont typeface="Arial" pitchFamily="34" charset="0"/>
              <a:buChar char="•"/>
            </a:pPr>
            <a:r>
              <a:rPr lang="en-US" dirty="0"/>
              <a:t>Community,</a:t>
            </a:r>
          </a:p>
          <a:p>
            <a:pPr marL="173491" indent="-173491">
              <a:buFont typeface="Arial" pitchFamily="34" charset="0"/>
              <a:buChar char="•"/>
            </a:pPr>
            <a:r>
              <a:rPr lang="en-US" dirty="0"/>
              <a:t>Honesty,</a:t>
            </a:r>
          </a:p>
          <a:p>
            <a:pPr marL="173491" indent="-173491">
              <a:buFont typeface="Arial" pitchFamily="34" charset="0"/>
              <a:buChar char="•"/>
            </a:pPr>
            <a:r>
              <a:rPr lang="en-US" dirty="0"/>
              <a:t>Cultural awareness and responsiveness,</a:t>
            </a:r>
          </a:p>
          <a:p>
            <a:pPr marL="173491" indent="-173491">
              <a:buFont typeface="Arial" pitchFamily="34" charset="0"/>
              <a:buChar char="•"/>
            </a:pPr>
            <a:r>
              <a:rPr lang="en-US" dirty="0"/>
              <a:t>Respect, </a:t>
            </a:r>
          </a:p>
          <a:p>
            <a:pPr marL="173491" indent="-173491">
              <a:buFont typeface="Arial" pitchFamily="34" charset="0"/>
              <a:buChar char="•"/>
            </a:pPr>
            <a:r>
              <a:rPr lang="en-US" dirty="0"/>
              <a:t>Teaming, and</a:t>
            </a:r>
          </a:p>
          <a:p>
            <a:pPr marL="173491" indent="-173491">
              <a:buFont typeface="Arial" pitchFamily="34" charset="0"/>
              <a:buChar char="•"/>
            </a:pPr>
            <a:r>
              <a:rPr lang="en-US" dirty="0"/>
              <a:t>Organizational excellence. </a:t>
            </a:r>
          </a:p>
          <a:p>
            <a:pPr marL="173491" indent="-173491">
              <a:buFont typeface="Arial" pitchFamily="34" charset="0"/>
              <a:buChar char="•"/>
            </a:pPr>
            <a:endParaRPr lang="en-US" dirty="0"/>
          </a:p>
          <a:p>
            <a:pPr defTabSz="925287">
              <a:defRPr/>
            </a:pPr>
            <a:r>
              <a:rPr lang="en-US" baseline="0" dirty="0" smtClean="0"/>
              <a:t>Tech:</a:t>
            </a:r>
          </a:p>
          <a:p>
            <a:pPr defTabSz="925287">
              <a:defRPr/>
            </a:pPr>
            <a:r>
              <a:rPr lang="en-US" baseline="0" dirty="0" smtClean="0"/>
              <a:t>Photo from MSOffice Online clip art</a:t>
            </a:r>
          </a:p>
          <a:p>
            <a:r>
              <a:rPr lang="en-US" dirty="0" smtClean="0"/>
              <a:t>Alt.tag: handshake</a:t>
            </a:r>
            <a:endParaRPr lang="en-US" dirty="0"/>
          </a:p>
        </p:txBody>
      </p:sp>
      <p:sp>
        <p:nvSpPr>
          <p:cNvPr id="4" name="Slide Number Placeholder 3"/>
          <p:cNvSpPr>
            <a:spLocks noGrp="1"/>
          </p:cNvSpPr>
          <p:nvPr>
            <p:ph type="sldNum" sz="quarter" idx="10"/>
          </p:nvPr>
        </p:nvSpPr>
        <p:spPr/>
        <p:txBody>
          <a:bodyPr/>
          <a:lstStyle/>
          <a:p>
            <a:fld id="{11DCEB0A-980A-4FD3-9C58-7A216DA567AD}" type="slidenum">
              <a:rPr lang="en-US" smtClean="0"/>
              <a:pPr/>
              <a:t>22</a:t>
            </a:fld>
            <a:endParaRPr lang="en-US" dirty="0"/>
          </a:p>
        </p:txBody>
      </p:sp>
    </p:spTree>
    <p:extLst>
      <p:ext uri="{BB962C8B-B14F-4D97-AF65-F5344CB8AC3E}">
        <p14:creationId xmlns:p14="http://schemas.microsoft.com/office/powerpoint/2010/main" val="227329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Practice </a:t>
            </a:r>
            <a:r>
              <a:rPr lang="en-US" dirty="0" smtClean="0"/>
              <a:t>Model</a:t>
            </a:r>
            <a:r>
              <a:rPr lang="en-US" baseline="0" dirty="0" smtClean="0"/>
              <a:t> also describes six skills essential to achieving our desired outcomes:</a:t>
            </a:r>
          </a:p>
          <a:p>
            <a:pPr lvl="0"/>
            <a:endParaRPr lang="en-US" sz="1200" b="1" dirty="0">
              <a:latin typeface="+mn-lt"/>
              <a:ea typeface="+mn-ea"/>
            </a:endParaRPr>
          </a:p>
          <a:p>
            <a:pPr lvl="0"/>
            <a:r>
              <a:rPr lang="en-US" sz="1200" dirty="0">
                <a:latin typeface="+mn-lt"/>
                <a:ea typeface="+mn-ea"/>
              </a:rPr>
              <a:t>Engaging, or establishing and maintaining relationships;</a:t>
            </a:r>
          </a:p>
          <a:p>
            <a:pPr lvl="0"/>
            <a:r>
              <a:rPr lang="en-US" sz="1200" dirty="0">
                <a:latin typeface="+mn-lt"/>
                <a:ea typeface="+mn-ea"/>
              </a:rPr>
              <a:t> </a:t>
            </a:r>
          </a:p>
          <a:p>
            <a:pPr lvl="0"/>
            <a:r>
              <a:rPr lang="en-US" sz="1200" dirty="0">
                <a:latin typeface="+mn-lt"/>
                <a:ea typeface="+mn-ea"/>
              </a:rPr>
              <a:t>Teaming, or collaborating with others, including the family, in a unified effort throughout all phases of the change process;</a:t>
            </a:r>
          </a:p>
          <a:p>
            <a:pPr lvl="0"/>
            <a:endParaRPr lang="en-US" sz="1200" dirty="0">
              <a:latin typeface="+mn-lt"/>
              <a:ea typeface="+mn-ea"/>
            </a:endParaRPr>
          </a:p>
          <a:p>
            <a:pPr lvl="0"/>
            <a:r>
              <a:rPr lang="en-US" sz="1200" dirty="0">
                <a:latin typeface="+mn-lt"/>
                <a:ea typeface="+mn-ea"/>
              </a:rPr>
              <a:t>Assessing and Understanding, or gathering and sharing information to fully inform the team, and using that information to keep the team’s understanding current and comprehensive;</a:t>
            </a:r>
          </a:p>
          <a:p>
            <a:pPr lvl="0"/>
            <a:endParaRPr lang="en-US" sz="1200" dirty="0">
              <a:latin typeface="+mn-lt"/>
              <a:ea typeface="+mn-ea"/>
            </a:endParaRPr>
          </a:p>
          <a:p>
            <a:pPr lvl="0"/>
            <a:r>
              <a:rPr lang="en-US" sz="1200" dirty="0">
                <a:latin typeface="+mn-lt"/>
                <a:ea typeface="+mn-ea"/>
              </a:rPr>
              <a:t>Planning, or  developing strategies and supports to achieve goals;</a:t>
            </a:r>
          </a:p>
          <a:p>
            <a:pPr lvl="0"/>
            <a:endParaRPr lang="en-US" sz="1200" dirty="0">
              <a:latin typeface="+mn-lt"/>
              <a:ea typeface="+mn-ea"/>
            </a:endParaRPr>
          </a:p>
          <a:p>
            <a:pPr lvl="0"/>
            <a:r>
              <a:rPr lang="en-US" sz="1200" dirty="0">
                <a:latin typeface="+mn-lt"/>
                <a:ea typeface="+mn-ea"/>
              </a:rPr>
              <a:t>Implementing, or  actively performing roles to produce sustainable results; and</a:t>
            </a:r>
          </a:p>
          <a:p>
            <a:pPr lvl="0"/>
            <a:r>
              <a:rPr lang="en-US" sz="1200" dirty="0">
                <a:latin typeface="+mn-lt"/>
                <a:ea typeface="+mn-ea"/>
              </a:rPr>
              <a:t> </a:t>
            </a:r>
          </a:p>
          <a:p>
            <a:pPr lvl="0"/>
            <a:r>
              <a:rPr lang="en-US" sz="1200" dirty="0">
                <a:latin typeface="+mn-lt"/>
                <a:ea typeface="+mn-ea"/>
              </a:rPr>
              <a:t>Monitoring and Adjusting, or continuously evaluating effectiveness and modifying  until goals are achieved</a:t>
            </a:r>
          </a:p>
          <a:p>
            <a:endParaRPr lang="en-US" baseline="0" dirty="0" smtClean="0"/>
          </a:p>
          <a:p>
            <a:endParaRPr lang="en-US" dirty="0"/>
          </a:p>
          <a:p>
            <a:pPr defTabSz="925287">
              <a:defRPr/>
            </a:pPr>
            <a:r>
              <a:rPr lang="en-US" baseline="0" dirty="0" smtClean="0"/>
              <a:t>Tech:</a:t>
            </a:r>
          </a:p>
          <a:p>
            <a:pPr defTabSz="925287">
              <a:defRPr/>
            </a:pPr>
            <a:r>
              <a:rPr lang="en-US" baseline="0" dirty="0" smtClean="0"/>
              <a:t>Photo from MSOffice Online clip art</a:t>
            </a:r>
          </a:p>
          <a:p>
            <a:pPr defTabSz="925287">
              <a:defRPr/>
            </a:pPr>
            <a:r>
              <a:rPr lang="en-US" baseline="0" dirty="0" smtClean="0"/>
              <a:t>Alt.tag: team members talking together</a:t>
            </a:r>
          </a:p>
          <a:p>
            <a:endParaRPr lang="en-US" dirty="0"/>
          </a:p>
        </p:txBody>
      </p:sp>
      <p:sp>
        <p:nvSpPr>
          <p:cNvPr id="4" name="Slide Number Placeholder 3"/>
          <p:cNvSpPr>
            <a:spLocks noGrp="1"/>
          </p:cNvSpPr>
          <p:nvPr>
            <p:ph type="sldNum" sz="quarter" idx="10"/>
          </p:nvPr>
        </p:nvSpPr>
        <p:spPr/>
        <p:txBody>
          <a:bodyPr/>
          <a:lstStyle/>
          <a:p>
            <a:fld id="{11DCEB0A-980A-4FD3-9C58-7A216DA567AD}" type="slidenum">
              <a:rPr lang="en-US" smtClean="0"/>
              <a:pPr/>
              <a:t>23</a:t>
            </a:fld>
            <a:endParaRPr lang="en-US" dirty="0"/>
          </a:p>
        </p:txBody>
      </p:sp>
    </p:spTree>
    <p:extLst>
      <p:ext uri="{BB962C8B-B14F-4D97-AF65-F5344CB8AC3E}">
        <p14:creationId xmlns:p14="http://schemas.microsoft.com/office/powerpoint/2010/main" val="2273294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a:buNone/>
              <a:defRPr sz="3000" b="1">
                <a:solidFill>
                  <a:schemeClr val="bg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528702"/>
            <a:ext cx="5486400" cy="643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2F38B783-B8DF-4F22-AFC6-12EA8147E691}" type="slidenum">
              <a:rPr lang="en-US"/>
              <a:pPr>
                <a:defRPr/>
              </a:pPr>
              <a:t>‹#›</a:t>
            </a:fld>
            <a:endParaRPr lang="en-US" sz="1400">
              <a:latin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57200" y="6333331"/>
            <a:ext cx="3036481" cy="219869"/>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E0D0368A-7D38-4F4C-93BB-B28EF5ED9C2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4"/>
            <a:ext cx="8247888" cy="47602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a:xfrm>
            <a:off x="8126412" y="6629399"/>
            <a:ext cx="1017588" cy="188259"/>
          </a:xfrm>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294653"/>
          </a:xfrm>
        </p:spPr>
        <p:txBody>
          <a:bodyPr anchor="t"/>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5"/>
          <p:cNvSpPr>
            <a:spLocks noGrp="1"/>
          </p:cNvSpPr>
          <p:nvPr>
            <p:ph type="sldNum" sz="quarter" idx="11"/>
          </p:nvPr>
        </p:nvSpPr>
        <p:spPr/>
        <p:txBody>
          <a:bodyPr/>
          <a:lstStyle>
            <a:lvl1pPr>
              <a:defRPr/>
            </a:lvl1pPr>
          </a:lstStyle>
          <a:p>
            <a:pPr>
              <a:defRPr/>
            </a:pPr>
            <a:fld id="{9DD1CFFA-8140-44CC-A40B-DFAEF2E958E3}" type="slidenum">
              <a:rPr lang="en-US"/>
              <a:pPr>
                <a:defRPr/>
              </a:pPr>
              <a:t>‹#›</a:t>
            </a:fld>
            <a:endParaRPr lang="en-US" sz="1400">
              <a:latin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385047"/>
            <a:ext cx="3810000" cy="4814047"/>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85047"/>
            <a:ext cx="3810000" cy="4814047"/>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7F7BBE67-B3D0-4F17-AB43-0FFFF70BD775}" type="slidenum">
              <a:rPr lang="en-US"/>
              <a:pPr>
                <a:defRPr/>
              </a:pPr>
              <a:t>‹#›</a:t>
            </a:fld>
            <a:endParaRPr lang="en-US" sz="1400" dirty="0">
              <a:latin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with Two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pPr>
                <a:defRPr/>
              </a:pPr>
              <a:t>‹#›</a:t>
            </a:fld>
            <a:endParaRPr lang="en-US" dirty="0"/>
          </a:p>
        </p:txBody>
      </p:sp>
      <p:sp>
        <p:nvSpPr>
          <p:cNvPr id="5" name="Text Placeholder 4"/>
          <p:cNvSpPr>
            <a:spLocks noGrp="1"/>
          </p:cNvSpPr>
          <p:nvPr>
            <p:ph type="body" sz="quarter" idx="11"/>
          </p:nvPr>
        </p:nvSpPr>
        <p:spPr>
          <a:xfrm>
            <a:off x="479425" y="1437371"/>
            <a:ext cx="8229600" cy="1813832"/>
          </a:xfrm>
        </p:spPr>
        <p:txBody>
          <a:bodyPr/>
          <a:lstStyle/>
          <a:p>
            <a:pPr lvl="0"/>
            <a:r>
              <a:rPr lang="en-US" smtClean="0"/>
              <a:t>Click to edit Master text styles</a:t>
            </a:r>
          </a:p>
        </p:txBody>
      </p:sp>
      <p:sp>
        <p:nvSpPr>
          <p:cNvPr id="6" name="Content Placeholder 3"/>
          <p:cNvSpPr>
            <a:spLocks noGrp="1"/>
          </p:cNvSpPr>
          <p:nvPr>
            <p:ph sz="half" idx="2" hasCustomPrompt="1"/>
          </p:nvPr>
        </p:nvSpPr>
        <p:spPr>
          <a:xfrm>
            <a:off x="457200" y="3309261"/>
            <a:ext cx="4040188" cy="287638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3316518"/>
            <a:ext cx="4040188" cy="28691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97741"/>
            <a:ext cx="4040188" cy="4101353"/>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97741"/>
            <a:ext cx="4041775" cy="4101353"/>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F82C9170-F4A7-4869-98A2-C5C61E4B3278}" type="slidenum">
              <a:rPr lang="en-US"/>
              <a:pPr>
                <a:defRPr/>
              </a:pPr>
              <a:t>‹#›</a:t>
            </a:fld>
            <a:endParaRPr lang="en-US" sz="1400">
              <a:latin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F6CEB9F7-E20C-4A9F-A27B-04456B6CAFA0}" type="slidenum">
              <a:rPr lang="en-US"/>
              <a:pPr>
                <a:defRPr/>
              </a:pPr>
              <a:t>‹#›</a:t>
            </a:fld>
            <a:endParaRPr lang="en-US" sz="1400">
              <a:latin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2"/>
            <a:ext cx="5111750" cy="5419165"/>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65729"/>
            <a:ext cx="3008313" cy="47199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A7561FEF-4ABB-46BC-8C42-BFA8DB212CCD}" type="slidenum">
              <a:rPr lang="en-US"/>
              <a:pPr>
                <a:defRPr/>
              </a:pPr>
              <a:t>‹#›</a:t>
            </a:fld>
            <a:endParaRPr lang="en-US" sz="1400">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3"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6" y="780210"/>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70647" y="1438834"/>
            <a:ext cx="8243047" cy="47602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270" name="Rectangle 6"/>
          <p:cNvSpPr>
            <a:spLocks noGrp="1" noChangeArrowheads="1"/>
          </p:cNvSpPr>
          <p:nvPr>
            <p:ph type="sldNum" sz="quarter" idx="4"/>
          </p:nvPr>
        </p:nvSpPr>
        <p:spPr bwMode="auto">
          <a:xfrm>
            <a:off x="8126412" y="6629399"/>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
        <p:nvSpPr>
          <p:cNvPr id="13" name="TextBox 12"/>
          <p:cNvSpPr txBox="1"/>
          <p:nvPr/>
        </p:nvSpPr>
        <p:spPr>
          <a:xfrm>
            <a:off x="4124325" y="6209180"/>
            <a:ext cx="4989513" cy="400110"/>
          </a:xfrm>
          <a:prstGeom prst="rect">
            <a:avLst/>
          </a:prstGeom>
          <a:solidFill>
            <a:srgbClr val="91A3BB"/>
          </a:solidFill>
          <a:ln>
            <a:solidFill>
              <a:schemeClr val="tx1"/>
            </a:solidFill>
          </a:ln>
        </p:spPr>
        <p:txBody>
          <a:bodyPr>
            <a:spAutoFit/>
          </a:bodyPr>
          <a:lstStyle/>
          <a:p>
            <a:pPr algn="r"/>
            <a:r>
              <a:rPr lang="en-US" sz="1000" dirty="0" smtClean="0">
                <a:latin typeface="Georgia" pitchFamily="18" charset="0"/>
              </a:rPr>
              <a:t>501: Supervisor Training Series: Module 2:</a:t>
            </a:r>
          </a:p>
          <a:p>
            <a:pPr algn="r"/>
            <a:r>
              <a:rPr lang="en-US" sz="1000" dirty="0" smtClean="0">
                <a:latin typeface="Georgia" pitchFamily="18" charset="0"/>
              </a:rPr>
              <a:t>Living the Mission of Child Welfare</a:t>
            </a:r>
          </a:p>
        </p:txBody>
      </p:sp>
      <p:grpSp>
        <p:nvGrpSpPr>
          <p:cNvPr id="14" name="Group 17"/>
          <p:cNvGrpSpPr>
            <a:grpSpLocks/>
          </p:cNvGrpSpPr>
          <p:nvPr/>
        </p:nvGrpSpPr>
        <p:grpSpPr bwMode="auto">
          <a:xfrm>
            <a:off x="14288" y="6209163"/>
            <a:ext cx="4024312" cy="246220"/>
            <a:chOff x="14514" y="6343702"/>
            <a:chExt cx="4023360" cy="149038"/>
          </a:xfrm>
        </p:grpSpPr>
        <p:sp>
          <p:nvSpPr>
            <p:cNvPr id="15" name="TextBox 14"/>
            <p:cNvSpPr txBox="1"/>
            <p:nvPr userDrawn="1"/>
          </p:nvSpPr>
          <p:spPr>
            <a:xfrm>
              <a:off x="14514" y="6343702"/>
              <a:ext cx="4023360" cy="149038"/>
            </a:xfrm>
            <a:prstGeom prst="rect">
              <a:avLst/>
            </a:prstGeom>
            <a:solidFill>
              <a:srgbClr val="91A3BB"/>
            </a:solidFill>
            <a:ln w="6350">
              <a:solidFill>
                <a:schemeClr val="tx1"/>
              </a:solidFill>
            </a:ln>
          </p:spPr>
          <p:txBody>
            <a:bodyPr>
              <a:spAutoFit/>
            </a:bodyPr>
            <a:lstStyle/>
            <a:p>
              <a:pPr eaLnBrk="0" hangingPunct="0">
                <a:defRPr/>
              </a:pPr>
              <a:r>
                <a:rPr lang="en-US" sz="1000" dirty="0">
                  <a:latin typeface="Georgia" pitchFamily="18" charset="0"/>
                  <a:ea typeface="ＭＳ Ｐゴシック" pitchFamily="16" charset="-128"/>
                  <a:cs typeface="+mn-cs"/>
                </a:rPr>
                <a:t>The Pennsylvania Child Welfare </a:t>
              </a:r>
              <a:r>
                <a:rPr lang="en-US" sz="1000" dirty="0" smtClean="0">
                  <a:latin typeface="Georgia" pitchFamily="18" charset="0"/>
                  <a:ea typeface="ＭＳ Ｐゴシック" pitchFamily="16" charset="-128"/>
                  <a:cs typeface="+mn-cs"/>
                </a:rPr>
                <a:t>Resource Center</a:t>
              </a:r>
              <a:endParaRPr lang="en-US" sz="1000" dirty="0">
                <a:latin typeface="Georgia" pitchFamily="18" charset="0"/>
                <a:ea typeface="ＭＳ Ｐゴシック" pitchFamily="16" charset="-128"/>
                <a:cs typeface="+mn-cs"/>
              </a:endParaRPr>
            </a:p>
          </p:txBody>
        </p:sp>
        <p:cxnSp>
          <p:nvCxnSpPr>
            <p:cNvPr id="16" name="Straight Connector 15"/>
            <p:cNvCxnSpPr/>
            <p:nvPr userDrawn="1"/>
          </p:nvCxnSpPr>
          <p:spPr>
            <a:xfrm>
              <a:off x="95457" y="6457302"/>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43" r:id="rId1"/>
    <p:sldLayoutId id="2147483835" r:id="rId2"/>
    <p:sldLayoutId id="2147483836" r:id="rId3"/>
    <p:sldLayoutId id="2147483837" r:id="rId4"/>
    <p:sldLayoutId id="2147483844" r:id="rId5"/>
    <p:sldLayoutId id="2147483838" r:id="rId6"/>
    <p:sldLayoutId id="2147483839" r:id="rId7"/>
    <p:sldLayoutId id="2147483840" r:id="rId8"/>
    <p:sldLayoutId id="2147483841" r:id="rId9"/>
    <p:sldLayoutId id="2147483842" r:id="rId10"/>
    <p:sldLayoutId id="2147483846"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2" Type="http://schemas.openxmlformats.org/officeDocument/2006/relationships/hyperlink" Target="http://www.pacwrc.pitt.edu/PracticeModel.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www.aphsa.org/" TargetMode="External"/><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70645" y="2023672"/>
            <a:ext cx="8247888" cy="4296446"/>
          </a:xfrm>
        </p:spPr>
        <p:txBody>
          <a:bodyPr/>
          <a:lstStyle/>
          <a:p>
            <a:pPr marL="0" indent="0" algn="ctr">
              <a:buNone/>
            </a:pPr>
            <a:r>
              <a:rPr lang="en-US" sz="3600" b="1" dirty="0"/>
              <a:t>501: Supervisor Training </a:t>
            </a:r>
            <a:r>
              <a:rPr lang="en-US" sz="3600" b="1" dirty="0" smtClean="0"/>
              <a:t>Series</a:t>
            </a:r>
          </a:p>
          <a:p>
            <a:pPr marL="0" indent="0" algn="ctr">
              <a:buNone/>
            </a:pPr>
            <a:endParaRPr lang="en-US" sz="3600" dirty="0"/>
          </a:p>
          <a:p>
            <a:pPr marL="0" indent="0" algn="ctr">
              <a:buNone/>
            </a:pPr>
            <a:r>
              <a:rPr lang="en-US" sz="3600" i="1" dirty="0" smtClean="0"/>
              <a:t>Module </a:t>
            </a:r>
            <a:r>
              <a:rPr lang="en-US" sz="3600" i="1" dirty="0"/>
              <a:t>2: Living the Mission of Child </a:t>
            </a:r>
            <a:r>
              <a:rPr lang="en-US" sz="3600" i="1" dirty="0" smtClean="0"/>
              <a:t>Welfare</a:t>
            </a:r>
          </a:p>
          <a:p>
            <a:pPr marL="0" indent="0" algn="ctr">
              <a:buNone/>
            </a:pPr>
            <a:endParaRPr lang="en-US" sz="3600" i="1" dirty="0"/>
          </a:p>
          <a:p>
            <a:pPr marL="0" indent="0" algn="r">
              <a:buNone/>
            </a:pPr>
            <a:endParaRPr lang="en-US" sz="1200" i="1" dirty="0" smtClean="0"/>
          </a:p>
          <a:p>
            <a:pPr marL="0" indent="0" algn="r">
              <a:buNone/>
            </a:pPr>
            <a:endParaRPr lang="en-US" sz="1200" i="1" dirty="0"/>
          </a:p>
          <a:p>
            <a:pPr marL="0" indent="0" algn="r">
              <a:buNone/>
            </a:pPr>
            <a:endParaRPr lang="en-US" sz="1200" i="1" dirty="0" smtClean="0"/>
          </a:p>
          <a:p>
            <a:pPr marL="0" indent="0" algn="r">
              <a:buNone/>
            </a:pPr>
            <a:r>
              <a:rPr lang="en-US" sz="1200" i="1" dirty="0" smtClean="0"/>
              <a:t>Revised 7/2016</a:t>
            </a:r>
            <a:endParaRPr lang="en-US" sz="1200" i="1" dirty="0"/>
          </a:p>
          <a:p>
            <a:pPr marL="0" indent="0">
              <a:buNone/>
            </a:pPr>
            <a:endParaRPr lang="en-US" sz="3600"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734" y="751796"/>
            <a:ext cx="4167266" cy="451104"/>
          </a:xfrm>
          <a:prstGeom prst="rect">
            <a:avLst/>
          </a:prstGeom>
        </p:spPr>
      </p:pic>
    </p:spTree>
    <p:extLst>
      <p:ext uri="{BB962C8B-B14F-4D97-AF65-F5344CB8AC3E}">
        <p14:creationId xmlns:p14="http://schemas.microsoft.com/office/powerpoint/2010/main" val="482133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0646" y="902130"/>
            <a:ext cx="8229601" cy="604837"/>
          </a:xfrm>
        </p:spPr>
        <p:txBody>
          <a:bodyPr/>
          <a:lstStyle/>
          <a:p>
            <a:r>
              <a:rPr lang="en-US" dirty="0" smtClean="0"/>
              <a:t>On the Floor</a:t>
            </a:r>
            <a:endParaRPr lang="en-US" dirty="0"/>
          </a:p>
        </p:txBody>
      </p:sp>
      <p:pic>
        <p:nvPicPr>
          <p:cNvPr id="7" name="Picture 6" descr="iStock_000002195201XSmall.jpg"/>
          <p:cNvPicPr>
            <a:picLocks noChangeAspect="1"/>
          </p:cNvPicPr>
          <p:nvPr/>
        </p:nvPicPr>
        <p:blipFill>
          <a:blip r:embed="rId2" cstate="print"/>
          <a:stretch>
            <a:fillRect/>
          </a:stretch>
        </p:blipFill>
        <p:spPr>
          <a:xfrm>
            <a:off x="777240" y="1752600"/>
            <a:ext cx="7620000" cy="4343400"/>
          </a:xfrm>
          <a:prstGeom prst="rect">
            <a:avLst/>
          </a:prstGeom>
        </p:spPr>
      </p:pic>
      <p:sp>
        <p:nvSpPr>
          <p:cNvPr id="8" name="Slide Number Placeholder 7"/>
          <p:cNvSpPr>
            <a:spLocks noGrp="1"/>
          </p:cNvSpPr>
          <p:nvPr>
            <p:ph type="sldNum" sz="quarter" idx="11"/>
          </p:nvPr>
        </p:nvSpPr>
        <p:spPr/>
        <p:txBody>
          <a:bodyPr/>
          <a:lstStyle/>
          <a:p>
            <a:fld id="{E0D0368A-7D38-4F4C-93BB-B28EF5ED9C20}"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Get on the Balcony</a:t>
            </a:r>
            <a:endParaRPr lang="en-US" dirty="0"/>
          </a:p>
        </p:txBody>
      </p:sp>
      <p:pic>
        <p:nvPicPr>
          <p:cNvPr id="5" name="Picture 4" descr="iStock_000009661178XSmall.jpg"/>
          <p:cNvPicPr>
            <a:picLocks noChangeAspect="1"/>
          </p:cNvPicPr>
          <p:nvPr/>
        </p:nvPicPr>
        <p:blipFill>
          <a:blip r:embed="rId2" cstate="print"/>
          <a:stretch>
            <a:fillRect/>
          </a:stretch>
        </p:blipFill>
        <p:spPr>
          <a:xfrm>
            <a:off x="1371600" y="1493520"/>
            <a:ext cx="6553200" cy="4572000"/>
          </a:xfrm>
          <a:prstGeom prst="rect">
            <a:avLst/>
          </a:prstGeom>
        </p:spPr>
      </p:pic>
      <p:sp>
        <p:nvSpPr>
          <p:cNvPr id="6" name="Slide Number Placeholder 5"/>
          <p:cNvSpPr>
            <a:spLocks noGrp="1"/>
          </p:cNvSpPr>
          <p:nvPr>
            <p:ph type="sldNum" sz="quarter" idx="11"/>
          </p:nvPr>
        </p:nvSpPr>
        <p:spPr/>
        <p:txBody>
          <a:bodyPr/>
          <a:lstStyle/>
          <a:p>
            <a:fld id="{E0D0368A-7D38-4F4C-93BB-B28EF5ED9C20}"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615440"/>
            <a:ext cx="8247888" cy="4583654"/>
          </a:xfrm>
        </p:spPr>
        <p:txBody>
          <a:bodyPr/>
          <a:lstStyle/>
          <a:p>
            <a:pPr>
              <a:buNone/>
            </a:pPr>
            <a:r>
              <a:rPr lang="en-US" dirty="0"/>
              <a:t>A </a:t>
            </a:r>
            <a:r>
              <a:rPr lang="en-US" dirty="0" smtClean="0"/>
              <a:t>vision statement describes </a:t>
            </a:r>
            <a:r>
              <a:rPr lang="en-US" dirty="0"/>
              <a:t>how the future will look when an organization’s desires and aspirations are realized.</a:t>
            </a:r>
          </a:p>
          <a:p>
            <a:pPr>
              <a:buNone/>
            </a:pPr>
            <a:endParaRPr lang="en-US" dirty="0" smtClean="0"/>
          </a:p>
          <a:p>
            <a:pPr>
              <a:buNone/>
            </a:pPr>
            <a:endParaRPr lang="en-US" dirty="0"/>
          </a:p>
          <a:p>
            <a:pPr>
              <a:buNone/>
            </a:pPr>
            <a:endParaRPr lang="en-US" dirty="0" smtClean="0"/>
          </a:p>
          <a:p>
            <a:pPr marL="914400" lvl="2" indent="0">
              <a:buNone/>
            </a:pPr>
            <a:r>
              <a:rPr lang="en-US" dirty="0" smtClean="0"/>
              <a:t>(American Public Human Services Association, 2011)</a:t>
            </a:r>
            <a:endParaRPr lang="en-US" dirty="0"/>
          </a:p>
        </p:txBody>
      </p:sp>
      <p:sp>
        <p:nvSpPr>
          <p:cNvPr id="3" name="Title 2"/>
          <p:cNvSpPr>
            <a:spLocks noGrp="1"/>
          </p:cNvSpPr>
          <p:nvPr>
            <p:ph type="title"/>
          </p:nvPr>
        </p:nvSpPr>
        <p:spPr>
          <a:xfrm>
            <a:off x="470647" y="915296"/>
            <a:ext cx="8229600" cy="591671"/>
          </a:xfrm>
        </p:spPr>
        <p:txBody>
          <a:bodyPr/>
          <a:lstStyle/>
          <a:p>
            <a:r>
              <a:rPr lang="en-US" dirty="0" smtClean="0"/>
              <a:t>Vision</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12</a:t>
            </a:fld>
            <a:endParaRPr lang="en-US" dirty="0">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111125" indent="-1588">
              <a:buNone/>
            </a:pPr>
            <a:r>
              <a:rPr lang="en-US" dirty="0" smtClean="0"/>
              <a:t>“Every child, youth, and family experiences a life rich with positive opportunities, nurturing relationships, and supportive communities.”</a:t>
            </a:r>
          </a:p>
          <a:p>
            <a:endParaRPr lang="en-US" dirty="0"/>
          </a:p>
        </p:txBody>
      </p:sp>
      <p:sp>
        <p:nvSpPr>
          <p:cNvPr id="3" name="Title 2"/>
          <p:cNvSpPr>
            <a:spLocks noGrp="1"/>
          </p:cNvSpPr>
          <p:nvPr>
            <p:ph type="title"/>
          </p:nvPr>
        </p:nvSpPr>
        <p:spPr>
          <a:xfrm>
            <a:off x="455407" y="1098176"/>
            <a:ext cx="8229600" cy="591671"/>
          </a:xfrm>
        </p:spPr>
        <p:txBody>
          <a:bodyPr>
            <a:noAutofit/>
          </a:bodyPr>
          <a:lstStyle/>
          <a:p>
            <a:r>
              <a:rPr lang="en-US" dirty="0" smtClean="0"/>
              <a:t>Pennsylvania Child Welfare Resource Center’s Vision</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13</a:t>
            </a:fld>
            <a:endParaRPr lang="en-US" dirty="0">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800" dirty="0" smtClean="0"/>
              <a:t>	A </a:t>
            </a:r>
            <a:r>
              <a:rPr lang="en-US" sz="2800" dirty="0"/>
              <a:t>mission statement describes the particular role an organization plays in realizing that vision. The mission statement must have fit, </a:t>
            </a:r>
            <a:r>
              <a:rPr lang="en-US" sz="2800" dirty="0" smtClean="0"/>
              <a:t>clarity, </a:t>
            </a:r>
            <a:r>
              <a:rPr lang="en-US" sz="2800" dirty="0"/>
              <a:t>and commitment. </a:t>
            </a:r>
          </a:p>
          <a:p>
            <a:pPr>
              <a:buNone/>
            </a:pPr>
            <a:endParaRPr lang="en-US" sz="2800" dirty="0" smtClean="0">
              <a:latin typeface="+mj-lt"/>
            </a:endParaRPr>
          </a:p>
          <a:p>
            <a:pPr marL="0" indent="0">
              <a:buNone/>
            </a:pPr>
            <a:r>
              <a:rPr lang="en-US" sz="2800" dirty="0" smtClean="0">
                <a:latin typeface="+mj-lt"/>
              </a:rPr>
              <a:t>	</a:t>
            </a:r>
            <a:endParaRPr lang="en-US" sz="2800" dirty="0" smtClean="0">
              <a:latin typeface="Arial" charset="0"/>
            </a:endParaRPr>
          </a:p>
          <a:p>
            <a:pPr marL="457200" lvl="1" indent="0">
              <a:buNone/>
            </a:pPr>
            <a:r>
              <a:rPr lang="en-US" sz="2000" dirty="0" smtClean="0"/>
              <a:t>(American Public Human Services Association, 2011)</a:t>
            </a:r>
          </a:p>
        </p:txBody>
      </p:sp>
      <p:sp>
        <p:nvSpPr>
          <p:cNvPr id="3" name="Title 2"/>
          <p:cNvSpPr>
            <a:spLocks noGrp="1"/>
          </p:cNvSpPr>
          <p:nvPr>
            <p:ph type="title"/>
          </p:nvPr>
        </p:nvSpPr>
        <p:spPr>
          <a:xfrm>
            <a:off x="470647" y="961016"/>
            <a:ext cx="8229600" cy="591671"/>
          </a:xfrm>
        </p:spPr>
        <p:txBody>
          <a:bodyPr>
            <a:normAutofit/>
          </a:bodyPr>
          <a:lstStyle/>
          <a:p>
            <a:r>
              <a:rPr lang="en-US" dirty="0" smtClean="0"/>
              <a:t>Mission</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14</a:t>
            </a:fld>
            <a:endParaRPr lang="en-US" dirty="0">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798320"/>
            <a:ext cx="8247888" cy="4400774"/>
          </a:xfrm>
        </p:spPr>
        <p:txBody>
          <a:bodyPr/>
          <a:lstStyle/>
          <a:p>
            <a:pPr lvl="0">
              <a:spcAft>
                <a:spcPts val="3000"/>
              </a:spcAft>
            </a:pPr>
            <a:r>
              <a:rPr lang="en-US" sz="2800" dirty="0" smtClean="0"/>
              <a:t>Fit </a:t>
            </a:r>
          </a:p>
          <a:p>
            <a:pPr lvl="0">
              <a:spcAft>
                <a:spcPts val="3000"/>
              </a:spcAft>
            </a:pPr>
            <a:r>
              <a:rPr lang="en-US" sz="2800" dirty="0" smtClean="0"/>
              <a:t>Clarity</a:t>
            </a:r>
          </a:p>
          <a:p>
            <a:pPr lvl="0">
              <a:spcAft>
                <a:spcPts val="3000"/>
              </a:spcAft>
            </a:pPr>
            <a:r>
              <a:rPr lang="en-US" sz="2800" dirty="0" smtClean="0"/>
              <a:t>Commitment</a:t>
            </a:r>
          </a:p>
        </p:txBody>
      </p:sp>
      <p:sp>
        <p:nvSpPr>
          <p:cNvPr id="3" name="Title 2"/>
          <p:cNvSpPr>
            <a:spLocks noGrp="1"/>
          </p:cNvSpPr>
          <p:nvPr>
            <p:ph type="title"/>
          </p:nvPr>
        </p:nvSpPr>
        <p:spPr>
          <a:xfrm>
            <a:off x="470647" y="991496"/>
            <a:ext cx="8229600" cy="591671"/>
          </a:xfrm>
        </p:spPr>
        <p:txBody>
          <a:bodyPr>
            <a:normAutofit/>
          </a:bodyPr>
          <a:lstStyle/>
          <a:p>
            <a:r>
              <a:rPr lang="en-US" dirty="0" smtClean="0"/>
              <a:t>A Mission Must Have </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15</a:t>
            </a:fld>
            <a:endParaRPr lang="en-US" dirty="0">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767840"/>
            <a:ext cx="8247888" cy="4431254"/>
          </a:xfrm>
        </p:spPr>
        <p:txBody>
          <a:bodyPr>
            <a:normAutofit/>
          </a:bodyPr>
          <a:lstStyle/>
          <a:p>
            <a:r>
              <a:rPr lang="en-US" sz="2800" dirty="0" smtClean="0"/>
              <a:t>Brief</a:t>
            </a:r>
          </a:p>
          <a:p>
            <a:pPr lvl="0"/>
            <a:r>
              <a:rPr lang="en-US" sz="2800" dirty="0" smtClean="0"/>
              <a:t>Broad</a:t>
            </a:r>
          </a:p>
          <a:p>
            <a:pPr lvl="0"/>
            <a:r>
              <a:rPr lang="en-US" sz="2800" dirty="0" smtClean="0"/>
              <a:t>Clear</a:t>
            </a:r>
          </a:p>
          <a:p>
            <a:pPr lvl="0"/>
            <a:r>
              <a:rPr lang="en-US" sz="2800" dirty="0" smtClean="0"/>
              <a:t>Compelling</a:t>
            </a:r>
          </a:p>
          <a:p>
            <a:pPr lvl="0"/>
            <a:r>
              <a:rPr lang="en-US" sz="2800" dirty="0" smtClean="0"/>
              <a:t>Memorable</a:t>
            </a:r>
          </a:p>
          <a:p>
            <a:pPr lvl="0"/>
            <a:r>
              <a:rPr lang="en-US" sz="2800" dirty="0" smtClean="0"/>
              <a:t>Real</a:t>
            </a:r>
          </a:p>
          <a:p>
            <a:pPr lvl="0"/>
            <a:r>
              <a:rPr lang="en-US" sz="2800" dirty="0" smtClean="0"/>
              <a:t>Cultural</a:t>
            </a:r>
          </a:p>
          <a:p>
            <a:endParaRPr lang="en-US" sz="2600" dirty="0" smtClean="0"/>
          </a:p>
        </p:txBody>
      </p:sp>
      <p:sp>
        <p:nvSpPr>
          <p:cNvPr id="3" name="Title 2"/>
          <p:cNvSpPr>
            <a:spLocks noGrp="1"/>
          </p:cNvSpPr>
          <p:nvPr>
            <p:ph type="title"/>
          </p:nvPr>
        </p:nvSpPr>
        <p:spPr>
          <a:xfrm>
            <a:off x="470647" y="961016"/>
            <a:ext cx="8229600" cy="591671"/>
          </a:xfrm>
        </p:spPr>
        <p:txBody>
          <a:bodyPr>
            <a:normAutofit fontScale="90000"/>
          </a:bodyPr>
          <a:lstStyle/>
          <a:p>
            <a:r>
              <a:rPr lang="en-US" dirty="0" smtClean="0"/>
              <a:t/>
            </a:r>
            <a:br>
              <a:rPr lang="en-US" dirty="0" smtClean="0"/>
            </a:br>
            <a:r>
              <a:rPr lang="en-US" sz="3000" dirty="0" smtClean="0"/>
              <a:t>Effective Mission Statements are:</a:t>
            </a:r>
            <a:r>
              <a:rPr lang="en-US" dirty="0" smtClean="0"/>
              <a:t/>
            </a:r>
            <a:br>
              <a:rPr lang="en-US" dirty="0" smtClean="0"/>
            </a:b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16</a:t>
            </a:fld>
            <a:endParaRPr lang="en-US" dirty="0">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722120"/>
            <a:ext cx="8247888" cy="4476974"/>
          </a:xfrm>
        </p:spPr>
        <p:txBody>
          <a:bodyPr>
            <a:normAutofit/>
          </a:bodyPr>
          <a:lstStyle/>
          <a:p>
            <a:pPr lvl="0">
              <a:spcAft>
                <a:spcPts val="1200"/>
              </a:spcAft>
            </a:pPr>
            <a:r>
              <a:rPr lang="en-US" dirty="0" smtClean="0"/>
              <a:t>Who benefits; </a:t>
            </a:r>
          </a:p>
          <a:p>
            <a:pPr lvl="0">
              <a:spcAft>
                <a:spcPts val="1200"/>
              </a:spcAft>
            </a:pPr>
            <a:r>
              <a:rPr lang="en-US" dirty="0" smtClean="0"/>
              <a:t>What will be done; </a:t>
            </a:r>
          </a:p>
          <a:p>
            <a:pPr lvl="0">
              <a:spcAft>
                <a:spcPts val="1200"/>
              </a:spcAft>
            </a:pPr>
            <a:r>
              <a:rPr lang="en-US" dirty="0" smtClean="0"/>
              <a:t>How results will be produced; and</a:t>
            </a:r>
          </a:p>
          <a:p>
            <a:pPr lvl="0">
              <a:spcAft>
                <a:spcPts val="1200"/>
              </a:spcAft>
            </a:pPr>
            <a:r>
              <a:rPr lang="en-US" dirty="0" smtClean="0"/>
              <a:t>Address the diversity of the population served.</a:t>
            </a:r>
          </a:p>
        </p:txBody>
      </p:sp>
      <p:sp>
        <p:nvSpPr>
          <p:cNvPr id="3" name="Title 2"/>
          <p:cNvSpPr>
            <a:spLocks noGrp="1"/>
          </p:cNvSpPr>
          <p:nvPr>
            <p:ph type="title"/>
          </p:nvPr>
        </p:nvSpPr>
        <p:spPr>
          <a:xfrm>
            <a:off x="470647" y="1082936"/>
            <a:ext cx="8229600" cy="591671"/>
          </a:xfrm>
        </p:spPr>
        <p:txBody>
          <a:bodyPr>
            <a:noAutofit/>
          </a:bodyPr>
          <a:lstStyle/>
          <a:p>
            <a:r>
              <a:rPr lang="en-US" dirty="0" smtClean="0"/>
              <a:t>Effective Mission Statements Tell:</a:t>
            </a:r>
            <a:br>
              <a:rPr lang="en-US" dirty="0" smtClean="0"/>
            </a:b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17</a:t>
            </a:fld>
            <a:endParaRPr lang="en-US" dirty="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2011680"/>
            <a:ext cx="8247888" cy="4187414"/>
          </a:xfrm>
        </p:spPr>
        <p:txBody>
          <a:bodyPr>
            <a:normAutofit/>
          </a:bodyPr>
          <a:lstStyle/>
          <a:p>
            <a:pPr marL="114300" indent="0">
              <a:buNone/>
            </a:pPr>
            <a:r>
              <a:rPr lang="en-US" dirty="0" smtClean="0"/>
              <a:t>“The Pennsylvania Child Welfare Resource Center is a national leader in advocating for an enhanced quality of life for Pennsylvania’s children, youth, and families.</a:t>
            </a:r>
          </a:p>
          <a:p>
            <a:pPr marL="114300" indent="0">
              <a:buNone/>
            </a:pPr>
            <a:r>
              <a:rPr lang="en-US" dirty="0" smtClean="0"/>
              <a:t>In partnership with families, communities, public and private agencies, we prepare and support exceptional Child Welfare Professionals and systems through education, research and a commitment to best practice.”</a:t>
            </a:r>
          </a:p>
          <a:p>
            <a:endParaRPr lang="en-US" dirty="0"/>
          </a:p>
        </p:txBody>
      </p:sp>
      <p:sp>
        <p:nvSpPr>
          <p:cNvPr id="3" name="Title 2"/>
          <p:cNvSpPr>
            <a:spLocks noGrp="1"/>
          </p:cNvSpPr>
          <p:nvPr>
            <p:ph type="title"/>
          </p:nvPr>
        </p:nvSpPr>
        <p:spPr>
          <a:xfrm>
            <a:off x="470647" y="1235336"/>
            <a:ext cx="8229600" cy="591671"/>
          </a:xfrm>
        </p:spPr>
        <p:txBody>
          <a:bodyPr>
            <a:normAutofit fontScale="90000"/>
          </a:bodyPr>
          <a:lstStyle/>
          <a:p>
            <a:r>
              <a:rPr lang="en-US" sz="3000" dirty="0" smtClean="0"/>
              <a:t>Pennsylvania Child Welfare Resource Center’s Mission Statement</a:t>
            </a:r>
            <a:r>
              <a:rPr lang="en-US" dirty="0" smtClean="0"/>
              <a:t/>
            </a:r>
            <a:br>
              <a:rPr lang="en-US" dirty="0" smtClean="0"/>
            </a:b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18</a:t>
            </a:fld>
            <a:endParaRPr lang="en-US" dirty="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4920"/>
            <a:ext cx="9144000" cy="1143000"/>
          </a:xfrm>
        </p:spPr>
        <p:txBody>
          <a:bodyPr>
            <a:normAutofit/>
          </a:bodyPr>
          <a:lstStyle/>
          <a:p>
            <a:pPr algn="ctr"/>
            <a:r>
              <a:rPr lang="en-US" sz="3200" dirty="0" smtClean="0"/>
              <a:t>What is the Pennsylvania’s </a:t>
            </a:r>
            <a:br>
              <a:rPr lang="en-US" sz="3200" dirty="0" smtClean="0"/>
            </a:br>
            <a:r>
              <a:rPr lang="en-US" sz="3200" dirty="0" smtClean="0"/>
              <a:t>Child Welfare Practice Model?</a:t>
            </a:r>
            <a:endParaRPr lang="en-US" sz="3200" dirty="0"/>
          </a:p>
        </p:txBody>
      </p:sp>
      <p:sp>
        <p:nvSpPr>
          <p:cNvPr id="3" name="Text Placeholder 2"/>
          <p:cNvSpPr>
            <a:spLocks noGrp="1"/>
          </p:cNvSpPr>
          <p:nvPr>
            <p:ph sz="half" idx="1"/>
          </p:nvPr>
        </p:nvSpPr>
        <p:spPr>
          <a:xfrm>
            <a:off x="304800" y="3200400"/>
            <a:ext cx="4343400" cy="2670175"/>
          </a:xfrm>
          <a:noFill/>
        </p:spPr>
        <p:txBody>
          <a:bodyPr>
            <a:normAutofit/>
          </a:bodyPr>
          <a:lstStyle/>
          <a:p>
            <a:endParaRPr lang="en-US" sz="2800" dirty="0" smtClean="0">
              <a:solidFill>
                <a:schemeClr val="accent5">
                  <a:lumMod val="50000"/>
                </a:schemeClr>
              </a:solidFill>
            </a:endParaRPr>
          </a:p>
          <a:p>
            <a:endParaRPr lang="en-US" sz="2800" dirty="0">
              <a:solidFill>
                <a:schemeClr val="accent5">
                  <a:lumMod val="50000"/>
                </a:schemeClr>
              </a:solidFill>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850177" y="3609184"/>
            <a:ext cx="3490594" cy="2548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3962379"/>
            <a:ext cx="4236720" cy="1754326"/>
          </a:xfrm>
          <a:prstGeom prst="rect">
            <a:avLst/>
          </a:prstGeom>
          <a:noFill/>
        </p:spPr>
        <p:txBody>
          <a:bodyPr wrap="square" rtlCol="0">
            <a:spAutoFit/>
          </a:bodyPr>
          <a:lstStyle/>
          <a:p>
            <a:pPr algn="ctr"/>
            <a:r>
              <a:rPr lang="en-US" sz="3600" b="1" dirty="0" smtClean="0">
                <a:solidFill>
                  <a:srgbClr val="002060"/>
                </a:solidFill>
              </a:rPr>
              <a:t>Linking Ideals</a:t>
            </a:r>
          </a:p>
          <a:p>
            <a:pPr algn="ctr"/>
            <a:r>
              <a:rPr lang="en-US" sz="3600" b="1" dirty="0" smtClean="0">
                <a:solidFill>
                  <a:srgbClr val="002060"/>
                </a:solidFill>
              </a:rPr>
              <a:t>to </a:t>
            </a:r>
          </a:p>
          <a:p>
            <a:pPr algn="ctr"/>
            <a:r>
              <a:rPr lang="en-US" sz="3600" b="1" dirty="0" smtClean="0">
                <a:solidFill>
                  <a:srgbClr val="002060"/>
                </a:solidFill>
              </a:rPr>
              <a:t>Practice</a:t>
            </a:r>
            <a:endParaRPr lang="en-US" sz="3600" b="1" dirty="0">
              <a:solidFill>
                <a:srgbClr val="002060"/>
              </a:solidFill>
            </a:endParaRPr>
          </a:p>
        </p:txBody>
      </p:sp>
      <p:sp>
        <p:nvSpPr>
          <p:cNvPr id="5" name="TextBox 4"/>
          <p:cNvSpPr txBox="1"/>
          <p:nvPr/>
        </p:nvSpPr>
        <p:spPr>
          <a:xfrm>
            <a:off x="4123755" y="2886637"/>
            <a:ext cx="4733364" cy="646331"/>
          </a:xfrm>
          <a:prstGeom prst="rect">
            <a:avLst/>
          </a:prstGeom>
          <a:noFill/>
        </p:spPr>
        <p:txBody>
          <a:bodyPr wrap="square" rtlCol="0">
            <a:spAutoFit/>
          </a:bodyPr>
          <a:lstStyle/>
          <a:p>
            <a:r>
              <a:rPr lang="en-US" sz="3600" b="1" dirty="0">
                <a:solidFill>
                  <a:srgbClr val="002B5E"/>
                </a:solidFill>
                <a:sym typeface="Wingdings"/>
              </a:rPr>
              <a:t></a:t>
            </a:r>
            <a:r>
              <a:rPr lang="en-US" sz="3600" b="1" dirty="0">
                <a:solidFill>
                  <a:srgbClr val="948151"/>
                </a:solidFill>
                <a:sym typeface="Wingdings"/>
              </a:rPr>
              <a:t> </a:t>
            </a:r>
            <a:r>
              <a:rPr lang="en-US" sz="3600" b="1" dirty="0">
                <a:solidFill>
                  <a:srgbClr val="948151"/>
                </a:solidFill>
              </a:rPr>
              <a:t>Vision &amp; Values </a:t>
            </a:r>
            <a:r>
              <a:rPr lang="en-US" sz="3600" b="1" dirty="0">
                <a:solidFill>
                  <a:srgbClr val="002B5E"/>
                </a:solidFill>
                <a:sym typeface="Wingdings"/>
              </a:rPr>
              <a:t></a:t>
            </a:r>
            <a:endParaRPr lang="en-US" sz="3600" dirty="0"/>
          </a:p>
        </p:txBody>
      </p:sp>
      <p:sp>
        <p:nvSpPr>
          <p:cNvPr id="6" name="Slide Number Placeholder 5"/>
          <p:cNvSpPr>
            <a:spLocks noGrp="1"/>
          </p:cNvSpPr>
          <p:nvPr>
            <p:ph type="sldNum" sz="quarter" idx="11"/>
          </p:nvPr>
        </p:nvSpPr>
        <p:spPr/>
        <p:txBody>
          <a:bodyPr/>
          <a:lstStyle/>
          <a:p>
            <a:pPr>
              <a:defRPr/>
            </a:pPr>
            <a:fld id="{7F7BBE67-B3D0-4F17-AB43-0FFFF70BD775}" type="slidenum">
              <a:rPr lang="en-US" smtClean="0"/>
              <a:pPr>
                <a:defRPr/>
              </a:pPr>
              <a:t>19</a:t>
            </a:fld>
            <a:endParaRPr lang="en-US" sz="1400" dirty="0">
              <a:latin typeface="Arial" charset="0"/>
            </a:endParaRPr>
          </a:p>
        </p:txBody>
      </p:sp>
    </p:spTree>
    <p:extLst>
      <p:ext uri="{BB962C8B-B14F-4D97-AF65-F5344CB8AC3E}">
        <p14:creationId xmlns:p14="http://schemas.microsoft.com/office/powerpoint/2010/main" val="2340897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69720"/>
            <a:ext cx="8229600" cy="4678680"/>
          </a:xfrm>
        </p:spPr>
        <p:txBody>
          <a:bodyPr>
            <a:normAutofit/>
          </a:bodyPr>
          <a:lstStyle/>
          <a:p>
            <a:r>
              <a:rPr lang="en-US" i="1" dirty="0" smtClean="0"/>
              <a:t>Module 1: The Preparatory and Beginning Phases of Child Welfare Supervision</a:t>
            </a:r>
            <a:endParaRPr lang="en-US" sz="1800" dirty="0" smtClean="0"/>
          </a:p>
          <a:p>
            <a:r>
              <a:rPr lang="en-US" b="1" i="1" dirty="0" smtClean="0"/>
              <a:t>Module 2: Living the Mission of Child Welfare</a:t>
            </a:r>
            <a:endParaRPr lang="en-US" sz="1800" b="1" dirty="0" smtClean="0"/>
          </a:p>
          <a:p>
            <a:r>
              <a:rPr lang="en-US" i="1" dirty="0" smtClean="0"/>
              <a:t>Module 3: The Middle/Work Phase of Supervision</a:t>
            </a:r>
            <a:endParaRPr lang="en-US" sz="1800" dirty="0" smtClean="0"/>
          </a:p>
          <a:p>
            <a:r>
              <a:rPr lang="en-US" i="1" dirty="0" smtClean="0"/>
              <a:t>Module 4: Managing Diversity through the Employment Process</a:t>
            </a:r>
            <a:endParaRPr lang="en-US" sz="1800" dirty="0" smtClean="0"/>
          </a:p>
          <a:p>
            <a:r>
              <a:rPr lang="en-US" i="1" dirty="0" smtClean="0"/>
              <a:t>Module 5: Endings and Transitions/Managing Staff Retention, Satisfaction, and Separation</a:t>
            </a:r>
            <a:endParaRPr lang="en-US" sz="1800" dirty="0" smtClean="0"/>
          </a:p>
          <a:p>
            <a:pPr lvl="1">
              <a:buNone/>
            </a:pPr>
            <a:endParaRPr lang="en-US" dirty="0" smtClean="0"/>
          </a:p>
          <a:p>
            <a:endParaRPr lang="en-US" dirty="0"/>
          </a:p>
        </p:txBody>
      </p:sp>
      <p:sp>
        <p:nvSpPr>
          <p:cNvPr id="3" name="Title 2"/>
          <p:cNvSpPr>
            <a:spLocks noGrp="1"/>
          </p:cNvSpPr>
          <p:nvPr>
            <p:ph type="title"/>
          </p:nvPr>
        </p:nvSpPr>
        <p:spPr>
          <a:xfrm>
            <a:off x="470647" y="1098176"/>
            <a:ext cx="8229600" cy="591671"/>
          </a:xfrm>
        </p:spPr>
        <p:txBody>
          <a:bodyPr>
            <a:normAutofit fontScale="90000"/>
          </a:bodyPr>
          <a:lstStyle/>
          <a:p>
            <a:r>
              <a:rPr lang="en-US" sz="3000" dirty="0" smtClean="0"/>
              <a:t>The Supervisor Training Series</a:t>
            </a:r>
            <a:r>
              <a:rPr lang="en-US" dirty="0" smtClean="0"/>
              <a:t/>
            </a:r>
            <a:br>
              <a:rPr lang="en-US" dirty="0" smtClean="0"/>
            </a:b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2</a:t>
            </a:fld>
            <a:endParaRPr lang="en-US" dirty="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9890"/>
            <a:ext cx="8763000" cy="1622603"/>
          </a:xfrm>
          <a:noFill/>
        </p:spPr>
        <p:style>
          <a:lnRef idx="1">
            <a:schemeClr val="accent5"/>
          </a:lnRef>
          <a:fillRef idx="2">
            <a:schemeClr val="accent5"/>
          </a:fillRef>
          <a:effectRef idx="1">
            <a:schemeClr val="accent5"/>
          </a:effectRef>
          <a:fontRef idx="minor">
            <a:schemeClr val="dk1"/>
          </a:fontRef>
        </p:style>
        <p:txBody>
          <a:bodyPr>
            <a:noAutofit/>
          </a:bodyPr>
          <a:lstStyle/>
          <a:p>
            <a:pPr algn="l"/>
            <a:r>
              <a:rPr lang="en-US" sz="3200" dirty="0" smtClean="0">
                <a:solidFill>
                  <a:srgbClr val="948151"/>
                </a:solidFill>
              </a:rPr>
              <a:t>Pennsylvania’s </a:t>
            </a:r>
            <a:br>
              <a:rPr lang="en-US" sz="3200" dirty="0" smtClean="0">
                <a:solidFill>
                  <a:srgbClr val="948151"/>
                </a:solidFill>
              </a:rPr>
            </a:br>
            <a:r>
              <a:rPr lang="en-US" sz="3200" dirty="0" smtClean="0">
                <a:solidFill>
                  <a:srgbClr val="948151"/>
                </a:solidFill>
              </a:rPr>
              <a:t>Child </a:t>
            </a:r>
            <a:r>
              <a:rPr lang="en-US" sz="3200" dirty="0">
                <a:solidFill>
                  <a:srgbClr val="948151"/>
                </a:solidFill>
              </a:rPr>
              <a:t>Welfare Practice </a:t>
            </a:r>
            <a:r>
              <a:rPr lang="en-US" sz="3200" dirty="0" smtClean="0">
                <a:solidFill>
                  <a:srgbClr val="948151"/>
                </a:solidFill>
              </a:rPr>
              <a:t>Model</a:t>
            </a:r>
            <a:endParaRPr lang="en-US" sz="3200" dirty="0">
              <a:solidFill>
                <a:srgbClr val="948151"/>
              </a:solidFill>
            </a:endParaRPr>
          </a:p>
        </p:txBody>
      </p:sp>
      <p:sp>
        <p:nvSpPr>
          <p:cNvPr id="4" name="Content Placeholder 3"/>
          <p:cNvSpPr>
            <a:spLocks noGrp="1"/>
          </p:cNvSpPr>
          <p:nvPr>
            <p:ph sz="half" idx="1"/>
          </p:nvPr>
        </p:nvSpPr>
        <p:spPr>
          <a:xfrm>
            <a:off x="4572000" y="3200400"/>
            <a:ext cx="4343400" cy="2925763"/>
          </a:xfrm>
        </p:spPr>
        <p:txBody>
          <a:bodyPr>
            <a:normAutofit fontScale="77500" lnSpcReduction="20000"/>
          </a:bodyPr>
          <a:lstStyle/>
          <a:p>
            <a:r>
              <a:rPr lang="en-US" sz="4000" b="1" dirty="0" smtClean="0">
                <a:solidFill>
                  <a:srgbClr val="002B5E"/>
                </a:solidFill>
              </a:rPr>
              <a:t>Outcomes</a:t>
            </a:r>
          </a:p>
          <a:p>
            <a:endParaRPr lang="en-US" sz="4000" b="1" dirty="0" smtClean="0">
              <a:solidFill>
                <a:srgbClr val="002B5E"/>
              </a:solidFill>
            </a:endParaRPr>
          </a:p>
          <a:p>
            <a:r>
              <a:rPr lang="en-US" sz="4000" b="1" dirty="0" smtClean="0">
                <a:solidFill>
                  <a:srgbClr val="002B5E"/>
                </a:solidFill>
              </a:rPr>
              <a:t>Values and Principles</a:t>
            </a:r>
          </a:p>
          <a:p>
            <a:pPr marL="0" indent="0">
              <a:buNone/>
            </a:pPr>
            <a:endParaRPr lang="en-US" sz="4000" b="1" dirty="0" smtClean="0">
              <a:solidFill>
                <a:srgbClr val="002B5E"/>
              </a:solidFill>
            </a:endParaRPr>
          </a:p>
          <a:p>
            <a:r>
              <a:rPr lang="en-US" sz="4000" b="1" dirty="0" smtClean="0">
                <a:solidFill>
                  <a:srgbClr val="002B5E"/>
                </a:solidFill>
              </a:rPr>
              <a:t>Skills</a:t>
            </a:r>
            <a:endParaRPr lang="en-US" sz="4000" b="1" dirty="0">
              <a:solidFill>
                <a:srgbClr val="002B5E"/>
              </a:solidFill>
            </a:endParaRPr>
          </a:p>
        </p:txBody>
      </p:sp>
      <p:pic>
        <p:nvPicPr>
          <p:cNvPr id="9218" name="Picture 2" descr="accomplishments,achievements,businesses,businessmen,connecting,connections,harmony,men,metaphors,persons,rainbows,successes"/>
          <p:cNvPicPr>
            <a:picLocks noGrp="1" noChangeAspect="1" noChangeArrowheads="1"/>
          </p:cNvPicPr>
          <p:nvPr>
            <p:ph sz="half" idx="2"/>
          </p:nvPr>
        </p:nvPicPr>
        <p:blipFill rotWithShape="1">
          <a:blip r:embed="rId3" cstate="print">
            <a:extLst>
              <a:ext uri="{BEBA8EAE-BF5A-486C-A8C5-ECC9F3942E4B}">
                <a14:imgProps xmlns:a14="http://schemas.microsoft.com/office/drawing/2010/main">
                  <a14:imgLayer r:embed="rId4">
                    <a14:imgEffect>
                      <a14:colorTemperature colorTemp="5300"/>
                    </a14:imgEffect>
                    <a14:imgEffect>
                      <a14:brightnessContrast contrast="-40000"/>
                    </a14:imgEffect>
                  </a14:imgLayer>
                </a14:imgProps>
              </a:ext>
              <a:ext uri="{28A0092B-C50C-407E-A947-70E740481C1C}">
                <a14:useLocalDpi xmlns:a14="http://schemas.microsoft.com/office/drawing/2010/main" val="0"/>
              </a:ext>
            </a:extLst>
          </a:blip>
          <a:srcRect/>
          <a:stretch/>
        </p:blipFill>
        <p:spPr bwMode="auto">
          <a:xfrm>
            <a:off x="338389" y="2971801"/>
            <a:ext cx="4108101" cy="3222937"/>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pPr>
              <a:defRPr/>
            </a:pPr>
            <a:fld id="{7F7BBE67-B3D0-4F17-AB43-0FFFF70BD775}" type="slidenum">
              <a:rPr lang="en-US" smtClean="0"/>
              <a:pPr>
                <a:defRPr/>
              </a:pPr>
              <a:t>20</a:t>
            </a:fld>
            <a:endParaRPr lang="en-US" sz="1400" dirty="0">
              <a:latin typeface="Arial" charset="0"/>
            </a:endParaRPr>
          </a:p>
        </p:txBody>
      </p:sp>
    </p:spTree>
    <p:extLst>
      <p:ext uri="{BB962C8B-B14F-4D97-AF65-F5344CB8AC3E}">
        <p14:creationId xmlns:p14="http://schemas.microsoft.com/office/powerpoint/2010/main" val="3430149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71" y="1183341"/>
            <a:ext cx="8686800" cy="1757083"/>
          </a:xfrm>
          <a:noFill/>
        </p:spPr>
        <p:style>
          <a:lnRef idx="1">
            <a:schemeClr val="accent5"/>
          </a:lnRef>
          <a:fillRef idx="2">
            <a:schemeClr val="accent5"/>
          </a:fillRef>
          <a:effectRef idx="1">
            <a:schemeClr val="accent5"/>
          </a:effectRef>
          <a:fontRef idx="minor">
            <a:schemeClr val="dk1"/>
          </a:fontRef>
        </p:style>
        <p:txBody>
          <a:bodyPr>
            <a:noAutofit/>
          </a:bodyPr>
          <a:lstStyle/>
          <a:p>
            <a:pPr algn="l"/>
            <a:r>
              <a:rPr lang="en-US" sz="3600" dirty="0">
                <a:solidFill>
                  <a:srgbClr val="002B5E"/>
                </a:solidFill>
              </a:rPr>
              <a:t>Pennsylvania’s </a:t>
            </a:r>
            <a:r>
              <a:rPr lang="en-US" sz="3600" dirty="0" smtClean="0">
                <a:solidFill>
                  <a:srgbClr val="002B5E"/>
                </a:solidFill>
              </a:rPr>
              <a:t/>
            </a:r>
            <a:br>
              <a:rPr lang="en-US" sz="3600" dirty="0" smtClean="0">
                <a:solidFill>
                  <a:srgbClr val="002B5E"/>
                </a:solidFill>
              </a:rPr>
            </a:br>
            <a:r>
              <a:rPr lang="en-US" sz="3600" dirty="0" smtClean="0">
                <a:solidFill>
                  <a:srgbClr val="002B5E"/>
                </a:solidFill>
              </a:rPr>
              <a:t>Child </a:t>
            </a:r>
            <a:r>
              <a:rPr lang="en-US" sz="3600" dirty="0">
                <a:solidFill>
                  <a:srgbClr val="002B5E"/>
                </a:solidFill>
              </a:rPr>
              <a:t>Welfare Practice Model</a:t>
            </a:r>
            <a:r>
              <a:rPr lang="en-US" sz="3600" dirty="0" smtClean="0">
                <a:solidFill>
                  <a:srgbClr val="002B5E"/>
                </a:solidFill>
              </a:rPr>
              <a:t>: Outcomes</a:t>
            </a:r>
            <a:endParaRPr lang="en-US" sz="3600" dirty="0">
              <a:solidFill>
                <a:srgbClr val="002B5E"/>
              </a:solidFill>
            </a:endParaRPr>
          </a:p>
        </p:txBody>
      </p:sp>
      <p:sp>
        <p:nvSpPr>
          <p:cNvPr id="3" name="Content Placeholder 2"/>
          <p:cNvSpPr>
            <a:spLocks noGrp="1"/>
          </p:cNvSpPr>
          <p:nvPr>
            <p:ph sz="half" idx="1"/>
          </p:nvPr>
        </p:nvSpPr>
        <p:spPr>
          <a:xfrm>
            <a:off x="394448" y="3078051"/>
            <a:ext cx="8426824" cy="3065173"/>
          </a:xfrm>
          <a:gradFill flip="none" rotWithShape="1">
            <a:gsLst>
              <a:gs pos="0">
                <a:srgbClr val="948151">
                  <a:tint val="66000"/>
                  <a:satMod val="160000"/>
                </a:srgbClr>
              </a:gs>
              <a:gs pos="50000">
                <a:srgbClr val="948151">
                  <a:tint val="44500"/>
                  <a:satMod val="160000"/>
                </a:srgbClr>
              </a:gs>
              <a:gs pos="100000">
                <a:srgbClr val="948151">
                  <a:tint val="23500"/>
                  <a:satMod val="160000"/>
                </a:srgbClr>
              </a:gs>
            </a:gsLst>
            <a:path path="circle">
              <a:fillToRect l="100000" b="100000"/>
            </a:path>
            <a:tileRect t="-100000" r="-100000"/>
          </a:gradFill>
        </p:spPr>
        <p:style>
          <a:lnRef idx="1">
            <a:schemeClr val="accent5"/>
          </a:lnRef>
          <a:fillRef idx="2">
            <a:schemeClr val="accent5"/>
          </a:fillRef>
          <a:effectRef idx="1">
            <a:schemeClr val="accent5"/>
          </a:effectRef>
          <a:fontRef idx="minor">
            <a:schemeClr val="dk1"/>
          </a:fontRef>
        </p:style>
        <p:txBody>
          <a:bodyPr>
            <a:noAutofit/>
          </a:bodyPr>
          <a:lstStyle/>
          <a:p>
            <a:pPr lvl="0"/>
            <a:r>
              <a:rPr lang="en-US" sz="2800" dirty="0">
                <a:solidFill>
                  <a:srgbClr val="002B5E"/>
                </a:solidFill>
              </a:rPr>
              <a:t>Safety from abuse and </a:t>
            </a:r>
            <a:r>
              <a:rPr lang="en-US" sz="2800" dirty="0" smtClean="0">
                <a:solidFill>
                  <a:srgbClr val="002B5E"/>
                </a:solidFill>
              </a:rPr>
              <a:t>neglect </a:t>
            </a:r>
            <a:endParaRPr lang="en-US" sz="2800" dirty="0">
              <a:solidFill>
                <a:srgbClr val="002B5E"/>
              </a:solidFill>
            </a:endParaRPr>
          </a:p>
          <a:p>
            <a:pPr lvl="0"/>
            <a:r>
              <a:rPr lang="en-US" sz="2800" dirty="0">
                <a:solidFill>
                  <a:srgbClr val="002B5E"/>
                </a:solidFill>
              </a:rPr>
              <a:t>P</a:t>
            </a:r>
            <a:r>
              <a:rPr lang="en-US" sz="2800" dirty="0" smtClean="0">
                <a:solidFill>
                  <a:srgbClr val="002B5E"/>
                </a:solidFill>
              </a:rPr>
              <a:t>ermanence</a:t>
            </a:r>
            <a:endParaRPr lang="en-US" sz="2800" dirty="0">
              <a:solidFill>
                <a:srgbClr val="002B5E"/>
              </a:solidFill>
            </a:endParaRPr>
          </a:p>
          <a:p>
            <a:pPr lvl="0"/>
            <a:r>
              <a:rPr lang="en-US" sz="2800" dirty="0" smtClean="0">
                <a:solidFill>
                  <a:srgbClr val="002B5E"/>
                </a:solidFill>
              </a:rPr>
              <a:t>Wellbeing</a:t>
            </a:r>
          </a:p>
          <a:p>
            <a:pPr lvl="0"/>
            <a:r>
              <a:rPr lang="en-US" sz="2800" dirty="0" smtClean="0">
                <a:solidFill>
                  <a:srgbClr val="002B5E"/>
                </a:solidFill>
              </a:rPr>
              <a:t>Support through services</a:t>
            </a:r>
          </a:p>
          <a:p>
            <a:pPr lvl="0"/>
            <a:r>
              <a:rPr lang="en-US" sz="2800" dirty="0" smtClean="0">
                <a:solidFill>
                  <a:srgbClr val="002B5E"/>
                </a:solidFill>
              </a:rPr>
              <a:t>Strengthened families</a:t>
            </a:r>
          </a:p>
          <a:p>
            <a:pPr lvl="0"/>
            <a:r>
              <a:rPr lang="en-US" sz="2800" dirty="0" smtClean="0">
                <a:solidFill>
                  <a:srgbClr val="002B5E"/>
                </a:solidFill>
              </a:rPr>
              <a:t>Skilled </a:t>
            </a:r>
            <a:r>
              <a:rPr lang="en-US" sz="2800" dirty="0">
                <a:solidFill>
                  <a:srgbClr val="002B5E"/>
                </a:solidFill>
              </a:rPr>
              <a:t>and responsive child welfare </a:t>
            </a:r>
            <a:r>
              <a:rPr lang="en-US" sz="2800" dirty="0" smtClean="0">
                <a:solidFill>
                  <a:srgbClr val="002B5E"/>
                </a:solidFill>
              </a:rPr>
              <a:t>professionals</a:t>
            </a:r>
            <a:endParaRPr lang="en-US" sz="2800" dirty="0">
              <a:solidFill>
                <a:srgbClr val="002B5E"/>
              </a:solidFill>
            </a:endParaRPr>
          </a:p>
        </p:txBody>
      </p:sp>
      <p:pic>
        <p:nvPicPr>
          <p:cNvPr id="102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8400" l="0" r="100000">
                        <a14:backgroundMark x1="6623" y1="13067" x2="6623" y2="13067"/>
                        <a14:backgroundMark x1="12086" y1="84400" x2="12086" y2="84400"/>
                      </a14:backgroundRemoval>
                    </a14:imgEffect>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5916715" y="2412852"/>
            <a:ext cx="2707317" cy="336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1"/>
          </p:nvPr>
        </p:nvSpPr>
        <p:spPr/>
        <p:txBody>
          <a:bodyPr/>
          <a:lstStyle/>
          <a:p>
            <a:pPr>
              <a:defRPr/>
            </a:pPr>
            <a:fld id="{7F7BBE67-B3D0-4F17-AB43-0FFFF70BD775}" type="slidenum">
              <a:rPr lang="en-US" smtClean="0"/>
              <a:pPr>
                <a:defRPr/>
              </a:pPr>
              <a:t>21</a:t>
            </a:fld>
            <a:endParaRPr lang="en-US" sz="1400" dirty="0">
              <a:latin typeface="Arial" charset="0"/>
            </a:endParaRPr>
          </a:p>
        </p:txBody>
      </p:sp>
    </p:spTree>
    <p:extLst>
      <p:ext uri="{BB962C8B-B14F-4D97-AF65-F5344CB8AC3E}">
        <p14:creationId xmlns:p14="http://schemas.microsoft.com/office/powerpoint/2010/main" val="41317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iterate type="wd">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2" presetClass="entr" presetSubtype="8" fill="hold" nodeType="afterEffect">
                                  <p:stCondLst>
                                    <p:cond delay="0"/>
                                  </p:stCondLst>
                                  <p:iterate type="wd">
                                    <p:tmPct val="5000"/>
                                  </p:iterate>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100"/>
                            </p:stCondLst>
                            <p:childTnLst>
                              <p:par>
                                <p:cTn id="15" presetID="2" presetClass="entr" presetSubtype="8" fill="hold" nodeType="afterEffect">
                                  <p:stCondLst>
                                    <p:cond delay="0"/>
                                  </p:stCondLst>
                                  <p:iterate type="wd">
                                    <p:tmPct val="5000"/>
                                  </p:iterate>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600"/>
                            </p:stCondLst>
                            <p:childTnLst>
                              <p:par>
                                <p:cTn id="20" presetID="2" presetClass="entr" presetSubtype="8" fill="hold" nodeType="afterEffect">
                                  <p:stCondLst>
                                    <p:cond delay="0"/>
                                  </p:stCondLst>
                                  <p:iterate type="wd">
                                    <p:tmPct val="5000"/>
                                  </p:iterate>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150"/>
                            </p:stCondLst>
                            <p:childTnLst>
                              <p:par>
                                <p:cTn id="25" presetID="2" presetClass="entr" presetSubtype="8" fill="hold" nodeType="afterEffect">
                                  <p:stCondLst>
                                    <p:cond delay="0"/>
                                  </p:stCondLst>
                                  <p:iterate type="wd">
                                    <p:tmPct val="5000"/>
                                  </p:iterate>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675"/>
                            </p:stCondLst>
                            <p:childTnLst>
                              <p:par>
                                <p:cTn id="30" presetID="2" presetClass="entr" presetSubtype="8" fill="hold" nodeType="afterEffect">
                                  <p:stCondLst>
                                    <p:cond delay="0"/>
                                  </p:stCondLst>
                                  <p:iterate type="wd">
                                    <p:tmPct val="5000"/>
                                  </p:iterate>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7129"/>
            <a:ext cx="8229600" cy="1734671"/>
          </a:xfrm>
          <a:noFill/>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n-US" sz="3600" dirty="0">
                <a:solidFill>
                  <a:srgbClr val="948151"/>
                </a:solidFill>
              </a:rPr>
              <a:t>Pennsylvania’s </a:t>
            </a:r>
            <a:r>
              <a:rPr lang="en-US" sz="3600" dirty="0" smtClean="0">
                <a:solidFill>
                  <a:srgbClr val="948151"/>
                </a:solidFill>
              </a:rPr>
              <a:t/>
            </a:r>
            <a:br>
              <a:rPr lang="en-US" sz="3600" dirty="0" smtClean="0">
                <a:solidFill>
                  <a:srgbClr val="948151"/>
                </a:solidFill>
              </a:rPr>
            </a:br>
            <a:r>
              <a:rPr lang="en-US" sz="3600" dirty="0" smtClean="0">
                <a:solidFill>
                  <a:srgbClr val="948151"/>
                </a:solidFill>
              </a:rPr>
              <a:t>Child </a:t>
            </a:r>
            <a:r>
              <a:rPr lang="en-US" sz="3600" dirty="0">
                <a:solidFill>
                  <a:srgbClr val="948151"/>
                </a:solidFill>
              </a:rPr>
              <a:t>Welfare Practice Model : </a:t>
            </a:r>
            <a:r>
              <a:rPr lang="en-US" sz="3600" dirty="0" smtClean="0">
                <a:solidFill>
                  <a:srgbClr val="948151"/>
                </a:solidFill>
              </a:rPr>
              <a:t/>
            </a:r>
            <a:br>
              <a:rPr lang="en-US" sz="3600" dirty="0" smtClean="0">
                <a:solidFill>
                  <a:srgbClr val="948151"/>
                </a:solidFill>
              </a:rPr>
            </a:br>
            <a:r>
              <a:rPr lang="en-US" sz="3600" dirty="0" smtClean="0">
                <a:solidFill>
                  <a:srgbClr val="948151"/>
                </a:solidFill>
              </a:rPr>
              <a:t>Values and Principles</a:t>
            </a:r>
            <a:endParaRPr lang="en-US" sz="3600" dirty="0">
              <a:solidFill>
                <a:srgbClr val="948151"/>
              </a:solidFill>
            </a:endParaRPr>
          </a:p>
        </p:txBody>
      </p:sp>
      <p:sp>
        <p:nvSpPr>
          <p:cNvPr id="3" name="Content Placeholder 2"/>
          <p:cNvSpPr>
            <a:spLocks noGrp="1"/>
          </p:cNvSpPr>
          <p:nvPr>
            <p:ph sz="half" idx="1"/>
          </p:nvPr>
        </p:nvSpPr>
        <p:spPr>
          <a:xfrm>
            <a:off x="4267200" y="2949262"/>
            <a:ext cx="4751294" cy="3232597"/>
          </a:xfrm>
          <a:gradFill flip="none" rotWithShape="1">
            <a:gsLst>
              <a:gs pos="0">
                <a:srgbClr val="002B5E">
                  <a:tint val="66000"/>
                  <a:satMod val="160000"/>
                </a:srgbClr>
              </a:gs>
              <a:gs pos="50000">
                <a:srgbClr val="002B5E">
                  <a:tint val="44500"/>
                  <a:satMod val="160000"/>
                </a:srgbClr>
              </a:gs>
              <a:gs pos="100000">
                <a:srgbClr val="002B5E">
                  <a:tint val="23500"/>
                  <a:satMod val="160000"/>
                </a:srgbClr>
              </a:gs>
            </a:gsLst>
            <a:path path="circle">
              <a:fillToRect l="100000" t="100000"/>
            </a:path>
            <a:tileRect r="-100000" b="-100000"/>
          </a:gradFill>
        </p:spPr>
        <p:txBody>
          <a:bodyPr>
            <a:normAutofit fontScale="62500" lnSpcReduction="20000"/>
          </a:bodyPr>
          <a:lstStyle/>
          <a:p>
            <a:pPr lvl="0"/>
            <a:r>
              <a:rPr lang="en-US" sz="4000" dirty="0">
                <a:solidFill>
                  <a:srgbClr val="002B5E"/>
                </a:solidFill>
              </a:rPr>
              <a:t>Children, </a:t>
            </a:r>
            <a:r>
              <a:rPr lang="en-US" sz="4000" dirty="0" smtClean="0">
                <a:solidFill>
                  <a:srgbClr val="002B5E"/>
                </a:solidFill>
              </a:rPr>
              <a:t>Youth, Families</a:t>
            </a:r>
          </a:p>
          <a:p>
            <a:r>
              <a:rPr lang="en-US" sz="4000" dirty="0" smtClean="0">
                <a:solidFill>
                  <a:srgbClr val="002B5E"/>
                </a:solidFill>
              </a:rPr>
              <a:t>Community</a:t>
            </a:r>
          </a:p>
          <a:p>
            <a:pPr lvl="0"/>
            <a:r>
              <a:rPr lang="en-US" sz="4000" dirty="0" smtClean="0">
                <a:solidFill>
                  <a:srgbClr val="002B5E"/>
                </a:solidFill>
              </a:rPr>
              <a:t>Honesty</a:t>
            </a:r>
          </a:p>
          <a:p>
            <a:r>
              <a:rPr lang="en-US" sz="4000" dirty="0" smtClean="0">
                <a:solidFill>
                  <a:srgbClr val="002B5E"/>
                </a:solidFill>
              </a:rPr>
              <a:t>Cultural Awareness and Responsiveness</a:t>
            </a:r>
          </a:p>
          <a:p>
            <a:r>
              <a:rPr lang="en-US" sz="4000" dirty="0" smtClean="0">
                <a:solidFill>
                  <a:srgbClr val="002B5E"/>
                </a:solidFill>
              </a:rPr>
              <a:t>Respect</a:t>
            </a:r>
          </a:p>
          <a:p>
            <a:r>
              <a:rPr lang="en-US" sz="4000" dirty="0" smtClean="0">
                <a:solidFill>
                  <a:srgbClr val="002B5E"/>
                </a:solidFill>
              </a:rPr>
              <a:t>Teaming</a:t>
            </a:r>
          </a:p>
          <a:p>
            <a:r>
              <a:rPr lang="en-US" sz="4000" dirty="0" smtClean="0">
                <a:solidFill>
                  <a:srgbClr val="002B5E"/>
                </a:solidFill>
              </a:rPr>
              <a:t>Organizational Excellence</a:t>
            </a:r>
          </a:p>
          <a:p>
            <a:pPr marL="0" indent="0">
              <a:buNone/>
            </a:pPr>
            <a:endParaRPr lang="en-US" dirty="0"/>
          </a:p>
          <a:p>
            <a:pPr lvl="0"/>
            <a:endParaRPr lang="en-US" dirty="0"/>
          </a:p>
          <a:p>
            <a:endParaRPr lang="en-US" dirty="0"/>
          </a:p>
          <a:p>
            <a:pPr lvl="0"/>
            <a:endParaRPr lang="en-US" dirty="0"/>
          </a:p>
          <a:p>
            <a:endParaRPr lang="en-US" dirty="0"/>
          </a:p>
        </p:txBody>
      </p:sp>
      <p:pic>
        <p:nvPicPr>
          <p:cNvPr id="10242" name="Picture 2" descr="C:\Users\swatt\AppData\Local\Microsoft\Windows\Temporary Internet Files\Content.IE5\CADG9FOS\MP900399153[1].jpg"/>
          <p:cNvPicPr>
            <a:picLocks noGrp="1" noChangeAspect="1" noChangeArrowheads="1"/>
          </p:cNvPicPr>
          <p:nvPr>
            <p:ph sz="half" idx="2"/>
          </p:nvPr>
        </p:nvPicPr>
        <p:blipFill rotWithShape="1">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bwMode="auto">
          <a:xfrm>
            <a:off x="453953" y="2971800"/>
            <a:ext cx="3761410" cy="32229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pPr>
              <a:defRPr/>
            </a:pPr>
            <a:fld id="{7F7BBE67-B3D0-4F17-AB43-0FFFF70BD775}" type="slidenum">
              <a:rPr lang="en-US" smtClean="0"/>
              <a:pPr>
                <a:defRPr/>
              </a:pPr>
              <a:t>22</a:t>
            </a:fld>
            <a:endParaRPr lang="en-US" sz="1400" dirty="0">
              <a:latin typeface="Arial" charset="0"/>
            </a:endParaRPr>
          </a:p>
        </p:txBody>
      </p:sp>
    </p:spTree>
    <p:extLst>
      <p:ext uri="{BB962C8B-B14F-4D97-AF65-F5344CB8AC3E}">
        <p14:creationId xmlns:p14="http://schemas.microsoft.com/office/powerpoint/2010/main" val="3016567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68" y="1255059"/>
            <a:ext cx="8229600" cy="1640541"/>
          </a:xfrm>
          <a:noFill/>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n-US" sz="3600" dirty="0">
                <a:solidFill>
                  <a:srgbClr val="002B5E"/>
                </a:solidFill>
              </a:rPr>
              <a:t>Pennsylvania’s </a:t>
            </a:r>
            <a:r>
              <a:rPr lang="en-US" sz="3600" dirty="0" smtClean="0">
                <a:solidFill>
                  <a:srgbClr val="002B5E"/>
                </a:solidFill>
              </a:rPr>
              <a:t/>
            </a:r>
            <a:br>
              <a:rPr lang="en-US" sz="3600" dirty="0" smtClean="0">
                <a:solidFill>
                  <a:srgbClr val="002B5E"/>
                </a:solidFill>
              </a:rPr>
            </a:br>
            <a:r>
              <a:rPr lang="en-US" sz="3600" dirty="0" smtClean="0">
                <a:solidFill>
                  <a:srgbClr val="002B5E"/>
                </a:solidFill>
              </a:rPr>
              <a:t>Child </a:t>
            </a:r>
            <a:r>
              <a:rPr lang="en-US" sz="3600" dirty="0">
                <a:solidFill>
                  <a:srgbClr val="002B5E"/>
                </a:solidFill>
              </a:rPr>
              <a:t>Welfare Practice Model : </a:t>
            </a:r>
            <a:r>
              <a:rPr lang="en-US" sz="3600" dirty="0" smtClean="0">
                <a:solidFill>
                  <a:srgbClr val="002B5E"/>
                </a:solidFill>
              </a:rPr>
              <a:t/>
            </a:r>
            <a:br>
              <a:rPr lang="en-US" sz="3600" dirty="0" smtClean="0">
                <a:solidFill>
                  <a:srgbClr val="002B5E"/>
                </a:solidFill>
              </a:rPr>
            </a:br>
            <a:r>
              <a:rPr lang="en-US" sz="3600" dirty="0" smtClean="0">
                <a:solidFill>
                  <a:srgbClr val="002B5E"/>
                </a:solidFill>
              </a:rPr>
              <a:t>Skills</a:t>
            </a:r>
            <a:endParaRPr lang="en-US" sz="3600" dirty="0">
              <a:solidFill>
                <a:srgbClr val="002B5E"/>
              </a:solidFill>
            </a:endParaRPr>
          </a:p>
        </p:txBody>
      </p:sp>
      <p:sp>
        <p:nvSpPr>
          <p:cNvPr id="4" name="Content Placeholder 3"/>
          <p:cNvSpPr>
            <a:spLocks noGrp="1"/>
          </p:cNvSpPr>
          <p:nvPr>
            <p:ph sz="half" idx="2"/>
          </p:nvPr>
        </p:nvSpPr>
        <p:spPr>
          <a:xfrm>
            <a:off x="233084" y="3048000"/>
            <a:ext cx="5683624" cy="3276600"/>
          </a:xfrm>
        </p:spPr>
        <p:txBody>
          <a:bodyPr>
            <a:normAutofit/>
          </a:bodyPr>
          <a:lstStyle/>
          <a:p>
            <a:r>
              <a:rPr lang="en-US" sz="2800" dirty="0" smtClean="0">
                <a:solidFill>
                  <a:srgbClr val="002B5E"/>
                </a:solidFill>
              </a:rPr>
              <a:t>Engaging</a:t>
            </a:r>
          </a:p>
          <a:p>
            <a:r>
              <a:rPr lang="en-US" sz="2800" dirty="0" smtClean="0">
                <a:solidFill>
                  <a:srgbClr val="002B5E"/>
                </a:solidFill>
              </a:rPr>
              <a:t>Teaming</a:t>
            </a:r>
          </a:p>
          <a:p>
            <a:r>
              <a:rPr lang="en-US" sz="2800" dirty="0" smtClean="0">
                <a:solidFill>
                  <a:srgbClr val="002B5E"/>
                </a:solidFill>
              </a:rPr>
              <a:t>Assessing and Understanding</a:t>
            </a:r>
          </a:p>
          <a:p>
            <a:r>
              <a:rPr lang="en-US" sz="2800" dirty="0" smtClean="0">
                <a:solidFill>
                  <a:srgbClr val="002B5E"/>
                </a:solidFill>
              </a:rPr>
              <a:t>Planning</a:t>
            </a:r>
          </a:p>
          <a:p>
            <a:r>
              <a:rPr lang="en-US" sz="2800" dirty="0" smtClean="0">
                <a:solidFill>
                  <a:srgbClr val="002B5E"/>
                </a:solidFill>
              </a:rPr>
              <a:t>Implementing</a:t>
            </a:r>
          </a:p>
          <a:p>
            <a:r>
              <a:rPr lang="en-US" sz="2800" dirty="0" smtClean="0">
                <a:solidFill>
                  <a:srgbClr val="002B5E"/>
                </a:solidFill>
              </a:rPr>
              <a:t>Monitoring and Adjusting</a:t>
            </a:r>
          </a:p>
          <a:p>
            <a:endParaRPr lang="en-US" sz="2800" dirty="0"/>
          </a:p>
        </p:txBody>
      </p:sp>
      <p:pic>
        <p:nvPicPr>
          <p:cNvPr id="5122" name="Picture 2"/>
          <p:cNvPicPr>
            <a:picLocks noGrp="1" noChangeAspect="1" noChangeArrowheads="1"/>
          </p:cNvPicPr>
          <p:nvPr>
            <p:ph sz="half" idx="1"/>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396751" y="2967323"/>
            <a:ext cx="3361765" cy="324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p:txBody>
          <a:bodyPr/>
          <a:lstStyle/>
          <a:p>
            <a:pPr>
              <a:defRPr/>
            </a:pPr>
            <a:fld id="{7F7BBE67-B3D0-4F17-AB43-0FFFF70BD775}" type="slidenum">
              <a:rPr lang="en-US" smtClean="0"/>
              <a:pPr>
                <a:defRPr/>
              </a:pPr>
              <a:t>23</a:t>
            </a:fld>
            <a:endParaRPr lang="en-US" sz="1400" dirty="0">
              <a:latin typeface="Arial" charset="0"/>
            </a:endParaRPr>
          </a:p>
        </p:txBody>
      </p:sp>
    </p:spTree>
    <p:extLst>
      <p:ext uri="{BB962C8B-B14F-4D97-AF65-F5344CB8AC3E}">
        <p14:creationId xmlns:p14="http://schemas.microsoft.com/office/powerpoint/2010/main" val="1915948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842241"/>
          </a:xfrm>
        </p:spPr>
        <p:txBody>
          <a:bodyPr/>
          <a:lstStyle/>
          <a:p>
            <a:r>
              <a:rPr lang="en-US" dirty="0" smtClean="0"/>
              <a:t>For More Information on Pennsylvania’s Child Welfare Practice Model…</a:t>
            </a:r>
            <a:endParaRPr lang="en-US" dirty="0"/>
          </a:p>
        </p:txBody>
      </p:sp>
      <p:sp>
        <p:nvSpPr>
          <p:cNvPr id="3" name="Content Placeholder 2"/>
          <p:cNvSpPr>
            <a:spLocks noGrp="1"/>
          </p:cNvSpPr>
          <p:nvPr>
            <p:ph idx="1"/>
          </p:nvPr>
        </p:nvSpPr>
        <p:spPr>
          <a:xfrm>
            <a:off x="470645" y="1931830"/>
            <a:ext cx="8247888" cy="4267263"/>
          </a:xfrm>
        </p:spPr>
        <p:txBody>
          <a:bodyPr/>
          <a:lstStyle/>
          <a:p>
            <a:endParaRPr lang="en-US" dirty="0" smtClean="0">
              <a:hlinkClick r:id="rId2"/>
            </a:endParaRPr>
          </a:p>
          <a:p>
            <a:endParaRPr lang="en-US" dirty="0">
              <a:hlinkClick r:id="rId2"/>
            </a:endParaRPr>
          </a:p>
          <a:p>
            <a:pPr marL="0" indent="0" algn="ctr">
              <a:buNone/>
            </a:pPr>
            <a:r>
              <a:rPr lang="en-US" dirty="0" smtClean="0">
                <a:hlinkClick r:id="rId2"/>
              </a:rPr>
              <a:t>http</a:t>
            </a:r>
            <a:r>
              <a:rPr lang="en-US" dirty="0">
                <a:hlinkClick r:id="rId2"/>
              </a:rPr>
              <a:t>://</a:t>
            </a:r>
            <a:r>
              <a:rPr lang="en-US" dirty="0" smtClean="0">
                <a:hlinkClick r:id="rId2"/>
              </a:rPr>
              <a:t>www.pacwrc.pitt.edu/PracticeModel.htm</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24</a:t>
            </a:fld>
            <a:endParaRPr lang="en-US" dirty="0">
              <a:latin typeface="Arial" charset="0"/>
            </a:endParaRPr>
          </a:p>
        </p:txBody>
      </p:sp>
    </p:spTree>
    <p:extLst>
      <p:ext uri="{BB962C8B-B14F-4D97-AF65-F5344CB8AC3E}">
        <p14:creationId xmlns:p14="http://schemas.microsoft.com/office/powerpoint/2010/main" val="944206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630680"/>
            <a:ext cx="8247888" cy="4568414"/>
          </a:xfrm>
        </p:spPr>
        <p:txBody>
          <a:bodyPr/>
          <a:lstStyle/>
          <a:p>
            <a:pPr marL="111125" indent="-1588">
              <a:buNone/>
            </a:pPr>
            <a:r>
              <a:rPr lang="en-US" dirty="0" smtClean="0"/>
              <a:t>“A group of interacting, interrelated, and interdependent components that form a complex and unified whole.” </a:t>
            </a:r>
          </a:p>
          <a:p>
            <a:pPr marL="111125" indent="-1588">
              <a:buNone/>
            </a:pPr>
            <a:endParaRPr lang="en-US" dirty="0"/>
          </a:p>
          <a:p>
            <a:pPr marL="111125" indent="-1588">
              <a:buNone/>
            </a:pPr>
            <a:endParaRPr lang="en-US" dirty="0" smtClean="0"/>
          </a:p>
          <a:p>
            <a:pPr marL="111125" indent="-1588">
              <a:buNone/>
            </a:pPr>
            <a:endParaRPr lang="en-US" dirty="0" smtClean="0"/>
          </a:p>
          <a:p>
            <a:pPr marL="111125" indent="-1588">
              <a:buNone/>
            </a:pPr>
            <a:endParaRPr lang="en-US" dirty="0"/>
          </a:p>
          <a:p>
            <a:pPr marL="111125" indent="-1588">
              <a:buNone/>
            </a:pPr>
            <a:r>
              <a:rPr lang="en-US" sz="2000" dirty="0" smtClean="0"/>
              <a:t>(pegasus.com, 2011)</a:t>
            </a:r>
            <a:endParaRPr lang="en-US" sz="2000" dirty="0"/>
          </a:p>
        </p:txBody>
      </p:sp>
      <p:sp>
        <p:nvSpPr>
          <p:cNvPr id="3" name="Title 2"/>
          <p:cNvSpPr>
            <a:spLocks noGrp="1"/>
          </p:cNvSpPr>
          <p:nvPr>
            <p:ph type="title"/>
          </p:nvPr>
        </p:nvSpPr>
        <p:spPr>
          <a:xfrm>
            <a:off x="470647" y="961016"/>
            <a:ext cx="8229600" cy="591671"/>
          </a:xfrm>
        </p:spPr>
        <p:txBody>
          <a:bodyPr/>
          <a:lstStyle/>
          <a:p>
            <a:r>
              <a:rPr lang="en-US" dirty="0" smtClean="0"/>
              <a:t>What is a System?</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25</a:t>
            </a:fld>
            <a:endParaRPr lang="en-US" dirty="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615440"/>
            <a:ext cx="8247888" cy="4583654"/>
          </a:xfrm>
        </p:spPr>
        <p:txBody>
          <a:bodyPr>
            <a:normAutofit fontScale="92500" lnSpcReduction="10000"/>
          </a:bodyPr>
          <a:lstStyle/>
          <a:p>
            <a:pPr lvl="0">
              <a:spcAft>
                <a:spcPts val="1800"/>
              </a:spcAft>
            </a:pPr>
            <a:r>
              <a:rPr lang="en-US" dirty="0" smtClean="0"/>
              <a:t>Every system has a purpose within a larger system; </a:t>
            </a:r>
          </a:p>
          <a:p>
            <a:pPr lvl="0">
              <a:spcAft>
                <a:spcPts val="1800"/>
              </a:spcAft>
            </a:pPr>
            <a:r>
              <a:rPr lang="en-US" dirty="0" smtClean="0"/>
              <a:t>All of a system's parts must be present for the system to carry out its purpose optimally; </a:t>
            </a:r>
          </a:p>
          <a:p>
            <a:pPr lvl="0">
              <a:spcAft>
                <a:spcPts val="1800"/>
              </a:spcAft>
            </a:pPr>
            <a:r>
              <a:rPr lang="en-US" dirty="0" smtClean="0"/>
              <a:t>A system's parts must be arranged in a specific way for the system to carry out its purpose;</a:t>
            </a:r>
          </a:p>
          <a:p>
            <a:pPr lvl="0">
              <a:spcAft>
                <a:spcPts val="1800"/>
              </a:spcAft>
            </a:pPr>
            <a:r>
              <a:rPr lang="en-US" dirty="0" smtClean="0"/>
              <a:t>Systems change in response to feedback; and </a:t>
            </a:r>
          </a:p>
          <a:p>
            <a:pPr lvl="0">
              <a:spcAft>
                <a:spcPts val="1800"/>
              </a:spcAft>
            </a:pPr>
            <a:r>
              <a:rPr lang="en-US" dirty="0" smtClean="0"/>
              <a:t>Systems maintain their stability by making adjustments based on feedback.</a:t>
            </a:r>
          </a:p>
          <a:p>
            <a:pPr marL="0" lvl="0" indent="0">
              <a:spcAft>
                <a:spcPts val="1800"/>
              </a:spcAft>
              <a:buNone/>
            </a:pPr>
            <a:r>
              <a:rPr lang="en-US" sz="1900" dirty="0" smtClean="0"/>
              <a:t>(Pegasus.com, 2011)</a:t>
            </a:r>
          </a:p>
          <a:p>
            <a:pPr>
              <a:buNone/>
            </a:pPr>
            <a:endParaRPr lang="en-US" dirty="0"/>
          </a:p>
        </p:txBody>
      </p:sp>
      <p:sp>
        <p:nvSpPr>
          <p:cNvPr id="3" name="Title 2"/>
          <p:cNvSpPr>
            <a:spLocks noGrp="1"/>
          </p:cNvSpPr>
          <p:nvPr>
            <p:ph type="title"/>
          </p:nvPr>
        </p:nvSpPr>
        <p:spPr>
          <a:xfrm>
            <a:off x="470647" y="900056"/>
            <a:ext cx="8229600" cy="591671"/>
          </a:xfrm>
        </p:spPr>
        <p:txBody>
          <a:bodyPr/>
          <a:lstStyle/>
          <a:p>
            <a:r>
              <a:rPr lang="en-US" dirty="0" smtClean="0"/>
              <a:t>Characteristics of All Systems</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26</a:t>
            </a:fld>
            <a:endParaRPr lang="en-US" dirty="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3F58E50-2BAF-4EEB-9A5B-318E6BB72840}" type="slidenum">
              <a:rPr lang="en-US" smtClean="0"/>
              <a:pPr>
                <a:defRPr/>
              </a:pPr>
              <a:t>27</a:t>
            </a:fld>
            <a:endParaRPr lang="en-US" sz="1400">
              <a:latin typeface="Arial"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65" y="901521"/>
            <a:ext cx="7675807" cy="520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438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752600"/>
            <a:ext cx="8247888" cy="4446494"/>
          </a:xfrm>
        </p:spPr>
        <p:txBody>
          <a:bodyPr>
            <a:normAutofit fontScale="92500"/>
          </a:bodyPr>
          <a:lstStyle/>
          <a:p>
            <a:pPr marL="0" indent="0">
              <a:spcAft>
                <a:spcPts val="3600"/>
              </a:spcAft>
              <a:buNone/>
            </a:pPr>
            <a:r>
              <a:rPr lang="en-US" sz="3600" dirty="0" smtClean="0"/>
              <a:t>The ongoing process by which an agency makes decisions and evaluates its progress.</a:t>
            </a:r>
          </a:p>
          <a:p>
            <a:pPr marL="0" indent="0">
              <a:spcAft>
                <a:spcPts val="3600"/>
              </a:spcAft>
              <a:buNone/>
            </a:pPr>
            <a:endParaRPr lang="en-US" dirty="0"/>
          </a:p>
          <a:p>
            <a:pPr marL="0" indent="0">
              <a:spcAft>
                <a:spcPts val="3600"/>
              </a:spcAft>
              <a:buNone/>
            </a:pPr>
            <a:endParaRPr lang="en-US" dirty="0" smtClean="0"/>
          </a:p>
          <a:p>
            <a:pPr marL="0" indent="0">
              <a:spcAft>
                <a:spcPts val="3600"/>
              </a:spcAft>
              <a:buNone/>
            </a:pPr>
            <a:r>
              <a:rPr lang="en-US" sz="2200" dirty="0" smtClean="0"/>
              <a:t>The National Resource Center for Organizational Improvement and Casey Family Programs</a:t>
            </a:r>
          </a:p>
          <a:p>
            <a:pPr algn="r">
              <a:buNone/>
            </a:pPr>
            <a:endParaRPr lang="en-US" dirty="0" smtClean="0"/>
          </a:p>
        </p:txBody>
      </p:sp>
      <p:sp>
        <p:nvSpPr>
          <p:cNvPr id="3" name="Title 2"/>
          <p:cNvSpPr>
            <a:spLocks noGrp="1"/>
          </p:cNvSpPr>
          <p:nvPr>
            <p:ph type="title"/>
          </p:nvPr>
        </p:nvSpPr>
        <p:spPr>
          <a:xfrm>
            <a:off x="470647" y="1113416"/>
            <a:ext cx="8229600" cy="591671"/>
          </a:xfrm>
        </p:spPr>
        <p:txBody>
          <a:bodyPr>
            <a:noAutofit/>
          </a:bodyPr>
          <a:lstStyle/>
          <a:p>
            <a:r>
              <a:rPr lang="en-US" dirty="0" smtClean="0"/>
              <a:t>Continuous Quality Improvement (CQI) </a:t>
            </a:r>
            <a:br>
              <a:rPr lang="en-US" dirty="0" smtClean="0"/>
            </a:b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28</a:t>
            </a:fld>
            <a:endParaRPr lang="en-US" dirty="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3346"/>
            <a:ext cx="8229600" cy="4158374"/>
          </a:xfrm>
        </p:spPr>
        <p:txBody>
          <a:bodyPr>
            <a:normAutofit/>
          </a:bodyPr>
          <a:lstStyle/>
          <a:p>
            <a:pPr marL="0" indent="0">
              <a:spcAft>
                <a:spcPts val="3000"/>
              </a:spcAft>
              <a:buNone/>
            </a:pPr>
            <a:r>
              <a:rPr lang="en-US" sz="2400" dirty="0" smtClean="0"/>
              <a:t>The purpose of CQI is to consistently gather information from a variety of sources that can help to evaluate the quality of services delivered,  inform decision making related to program and agency improvements, and assist in the development of a plan for improvement.</a:t>
            </a:r>
          </a:p>
        </p:txBody>
      </p:sp>
      <p:sp>
        <p:nvSpPr>
          <p:cNvPr id="3" name="Title 2"/>
          <p:cNvSpPr>
            <a:spLocks noGrp="1"/>
          </p:cNvSpPr>
          <p:nvPr>
            <p:ph type="title"/>
          </p:nvPr>
        </p:nvSpPr>
        <p:spPr>
          <a:xfrm>
            <a:off x="457200" y="1097280"/>
            <a:ext cx="8229600" cy="792162"/>
          </a:xfrm>
        </p:spPr>
        <p:txBody>
          <a:bodyPr>
            <a:normAutofit fontScale="90000"/>
          </a:bodyPr>
          <a:lstStyle/>
          <a:p>
            <a:r>
              <a:rPr lang="en-US" sz="3000" dirty="0" smtClean="0"/>
              <a:t>The Purpose of Continuous Quality Improvement (CQI) </a:t>
            </a:r>
            <a:r>
              <a:rPr lang="en-US" dirty="0" smtClean="0"/>
              <a:t/>
            </a:r>
            <a:br>
              <a:rPr lang="en-US" dirty="0" smtClean="0"/>
            </a:b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29</a:t>
            </a:fld>
            <a:endParaRPr lang="en-US" dirty="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4480"/>
            <a:ext cx="8229600" cy="4452811"/>
          </a:xfrm>
        </p:spPr>
        <p:txBody>
          <a:bodyPr>
            <a:normAutofit fontScale="92500"/>
          </a:bodyPr>
          <a:lstStyle/>
          <a:p>
            <a:pPr marL="0" indent="0">
              <a:spcAft>
                <a:spcPts val="1800"/>
              </a:spcAft>
              <a:buNone/>
            </a:pPr>
            <a:r>
              <a:rPr lang="en-US" b="1" dirty="0" smtClean="0"/>
              <a:t>Day One</a:t>
            </a:r>
          </a:p>
          <a:p>
            <a:pPr lvl="1">
              <a:spcAft>
                <a:spcPts val="1800"/>
              </a:spcAft>
            </a:pPr>
            <a:r>
              <a:rPr lang="en-US" dirty="0" smtClean="0"/>
              <a:t>Introduction</a:t>
            </a:r>
          </a:p>
          <a:p>
            <a:pPr lvl="1">
              <a:spcAft>
                <a:spcPts val="1800"/>
              </a:spcAft>
            </a:pPr>
            <a:r>
              <a:rPr lang="en-US" dirty="0" smtClean="0"/>
              <a:t>Child </a:t>
            </a:r>
            <a:r>
              <a:rPr lang="en-US" dirty="0"/>
              <a:t>Welfare Vision, Mission, Values, and Practice </a:t>
            </a:r>
            <a:r>
              <a:rPr lang="en-US" dirty="0" smtClean="0"/>
              <a:t>Model</a:t>
            </a:r>
          </a:p>
          <a:p>
            <a:pPr lvl="1">
              <a:spcAft>
                <a:spcPts val="1800"/>
              </a:spcAft>
            </a:pPr>
            <a:r>
              <a:rPr lang="en-US" dirty="0" smtClean="0"/>
              <a:t>Child Welfare as an Open System</a:t>
            </a:r>
          </a:p>
          <a:p>
            <a:pPr lvl="1">
              <a:spcAft>
                <a:spcPts val="1800"/>
              </a:spcAft>
            </a:pPr>
            <a:r>
              <a:rPr lang="en-US" dirty="0" smtClean="0"/>
              <a:t>Continuous Quality Improvement (CQI)</a:t>
            </a:r>
          </a:p>
          <a:p>
            <a:pPr lvl="1">
              <a:spcAft>
                <a:spcPts val="1800"/>
              </a:spcAft>
            </a:pPr>
            <a:r>
              <a:rPr lang="en-US" dirty="0" smtClean="0"/>
              <a:t>Defining Key Outcomes in Serving Families</a:t>
            </a:r>
          </a:p>
          <a:p>
            <a:pPr lvl="1">
              <a:spcAft>
                <a:spcPts val="1800"/>
              </a:spcAft>
            </a:pPr>
            <a:r>
              <a:rPr lang="en-US" dirty="0" smtClean="0"/>
              <a:t>Identifying Benchmarks and Indicators</a:t>
            </a:r>
          </a:p>
          <a:p>
            <a:pPr>
              <a:buNone/>
            </a:pPr>
            <a:endParaRPr lang="en-US" dirty="0" smtClean="0"/>
          </a:p>
          <a:p>
            <a:endParaRPr lang="en-US" dirty="0" smtClean="0"/>
          </a:p>
        </p:txBody>
      </p:sp>
      <p:sp>
        <p:nvSpPr>
          <p:cNvPr id="3" name="Title 2"/>
          <p:cNvSpPr>
            <a:spLocks noGrp="1"/>
          </p:cNvSpPr>
          <p:nvPr>
            <p:ph type="title"/>
          </p:nvPr>
        </p:nvSpPr>
        <p:spPr/>
        <p:txBody>
          <a:bodyPr>
            <a:normAutofit/>
          </a:bodyPr>
          <a:lstStyle/>
          <a:p>
            <a:r>
              <a:rPr lang="en-US" dirty="0" smtClean="0"/>
              <a:t>Agenda</a:t>
            </a:r>
            <a:endParaRPr lang="en-US" dirty="0"/>
          </a:p>
        </p:txBody>
      </p:sp>
      <p:sp>
        <p:nvSpPr>
          <p:cNvPr id="6" name="Right Arrow 5"/>
          <p:cNvSpPr/>
          <p:nvPr/>
        </p:nvSpPr>
        <p:spPr>
          <a:xfrm>
            <a:off x="7162800" y="530394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1"/>
          </p:nvPr>
        </p:nvSpPr>
        <p:spPr/>
        <p:txBody>
          <a:bodyPr/>
          <a:lstStyle/>
          <a:p>
            <a:pPr>
              <a:defRPr/>
            </a:pPr>
            <a:fld id="{8E0BD697-C650-4553-8269-3DAFA0DE6DB9}" type="slidenum">
              <a:rPr lang="en-US" smtClean="0"/>
              <a:pPr>
                <a:defRPr/>
              </a:pPr>
              <a:t>3</a:t>
            </a:fld>
            <a:endParaRPr lang="en-US" dirty="0">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661160"/>
            <a:ext cx="8247888" cy="4537934"/>
          </a:xfrm>
        </p:spPr>
        <p:txBody>
          <a:bodyPr/>
          <a:lstStyle/>
          <a:p>
            <a:pPr marL="0" indent="0">
              <a:spcAft>
                <a:spcPts val="1800"/>
              </a:spcAft>
              <a:buNone/>
            </a:pPr>
            <a:r>
              <a:rPr lang="en-US" sz="3200" b="1" dirty="0" smtClean="0"/>
              <a:t>D:</a:t>
            </a:r>
            <a:r>
              <a:rPr lang="en-US" sz="3200" dirty="0" smtClean="0"/>
              <a:t>  Define</a:t>
            </a:r>
          </a:p>
          <a:p>
            <a:pPr marL="0" indent="0">
              <a:spcAft>
                <a:spcPts val="1800"/>
              </a:spcAft>
              <a:buNone/>
            </a:pPr>
            <a:r>
              <a:rPr lang="en-US" sz="3200" b="1" dirty="0" smtClean="0"/>
              <a:t>A:   </a:t>
            </a:r>
            <a:r>
              <a:rPr lang="en-US" sz="3200" dirty="0" smtClean="0"/>
              <a:t>Assess</a:t>
            </a:r>
          </a:p>
          <a:p>
            <a:pPr marL="0" indent="0">
              <a:spcAft>
                <a:spcPts val="1800"/>
              </a:spcAft>
              <a:buNone/>
            </a:pPr>
            <a:r>
              <a:rPr lang="en-US" sz="3200" b="1" dirty="0" smtClean="0"/>
              <a:t>P:   </a:t>
            </a:r>
            <a:r>
              <a:rPr lang="en-US" sz="3200" dirty="0" smtClean="0"/>
              <a:t>Plan</a:t>
            </a:r>
          </a:p>
          <a:p>
            <a:pPr marL="0" indent="0">
              <a:spcAft>
                <a:spcPts val="1800"/>
              </a:spcAft>
              <a:buNone/>
            </a:pPr>
            <a:r>
              <a:rPr lang="en-US" sz="3200" b="1" dirty="0" smtClean="0"/>
              <a:t>I:    </a:t>
            </a:r>
            <a:r>
              <a:rPr lang="en-US" sz="3200" dirty="0" smtClean="0"/>
              <a:t>Implement</a:t>
            </a:r>
          </a:p>
          <a:p>
            <a:pPr marL="0" indent="0">
              <a:spcAft>
                <a:spcPts val="1800"/>
              </a:spcAft>
              <a:buNone/>
            </a:pPr>
            <a:r>
              <a:rPr lang="en-US" sz="3200" b="1" dirty="0" smtClean="0"/>
              <a:t>M:  </a:t>
            </a:r>
            <a:r>
              <a:rPr lang="en-US" sz="3200" dirty="0" smtClean="0"/>
              <a:t>Monitor</a:t>
            </a:r>
          </a:p>
          <a:p>
            <a:pPr lvl="7">
              <a:spcAft>
                <a:spcPts val="1800"/>
              </a:spcAft>
            </a:pPr>
            <a:endParaRPr lang="en-US" dirty="0" smtClean="0"/>
          </a:p>
          <a:p>
            <a:pPr>
              <a:spcAft>
                <a:spcPts val="1800"/>
              </a:spcAft>
            </a:pPr>
            <a:endParaRPr lang="en-US" dirty="0"/>
          </a:p>
        </p:txBody>
      </p:sp>
      <p:sp>
        <p:nvSpPr>
          <p:cNvPr id="3" name="Title 2"/>
          <p:cNvSpPr>
            <a:spLocks noGrp="1"/>
          </p:cNvSpPr>
          <p:nvPr>
            <p:ph type="title"/>
          </p:nvPr>
        </p:nvSpPr>
        <p:spPr>
          <a:xfrm>
            <a:off x="470647" y="884816"/>
            <a:ext cx="8229600" cy="591671"/>
          </a:xfrm>
        </p:spPr>
        <p:txBody>
          <a:bodyPr/>
          <a:lstStyle/>
          <a:p>
            <a:r>
              <a:rPr lang="en-US" i="1" dirty="0" smtClean="0">
                <a:solidFill>
                  <a:schemeClr val="accent2">
                    <a:lumMod val="50000"/>
                  </a:schemeClr>
                </a:solidFill>
              </a:rPr>
              <a:t>What Does DAPIM</a:t>
            </a:r>
            <a:r>
              <a:rPr lang="en-US" i="1" baseline="30000" dirty="0" smtClean="0">
                <a:solidFill>
                  <a:srgbClr val="333399"/>
                </a:solidFill>
              </a:rPr>
              <a:t>™ </a:t>
            </a:r>
            <a:r>
              <a:rPr lang="en-US" i="1" dirty="0" smtClean="0">
                <a:solidFill>
                  <a:schemeClr val="accent2">
                    <a:lumMod val="50000"/>
                  </a:schemeClr>
                </a:solidFill>
              </a:rPr>
              <a:t>Mean?</a:t>
            </a:r>
            <a:r>
              <a:rPr lang="en-US" i="1" baseline="30000" dirty="0" smtClean="0">
                <a:solidFill>
                  <a:srgbClr val="333399"/>
                </a:solidFill>
              </a:rPr>
              <a:t> </a:t>
            </a:r>
            <a:endParaRPr lang="en-US" dirty="0"/>
          </a:p>
        </p:txBody>
      </p:sp>
      <p:pic>
        <p:nvPicPr>
          <p:cNvPr id="7" name="Picture 14" descr="aphsa color"/>
          <p:cNvPicPr>
            <a:picLocks noChangeAspect="1" noChangeArrowheads="1"/>
          </p:cNvPicPr>
          <p:nvPr/>
        </p:nvPicPr>
        <p:blipFill>
          <a:blip r:embed="rId2" cstate="print"/>
          <a:srcRect/>
          <a:stretch>
            <a:fillRect/>
          </a:stretch>
        </p:blipFill>
        <p:spPr bwMode="auto">
          <a:xfrm>
            <a:off x="7284720" y="914400"/>
            <a:ext cx="1624013" cy="642938"/>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8E0BD697-C650-4553-8269-3DAFA0DE6DB9}" type="slidenum">
              <a:rPr lang="en-US" smtClean="0"/>
              <a:pPr>
                <a:defRPr/>
              </a:pPr>
              <a:t>30</a:t>
            </a:fld>
            <a:endParaRPr lang="en-US" dirty="0">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31</a:t>
            </a:fld>
            <a:endParaRPr lang="en-US" dirty="0">
              <a:latin typeface="Arial"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669" y="850005"/>
            <a:ext cx="8010661" cy="5349183"/>
          </a:xfrm>
        </p:spPr>
      </p:pic>
    </p:spTree>
    <p:extLst>
      <p:ext uri="{BB962C8B-B14F-4D97-AF65-F5344CB8AC3E}">
        <p14:creationId xmlns:p14="http://schemas.microsoft.com/office/powerpoint/2010/main" val="3078456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5613200" y="107041950"/>
            <a:ext cx="9177338" cy="5829300"/>
            <a:chOff x="105613200" y="107041950"/>
            <a:chExt cx="9177670" cy="5829300"/>
          </a:xfrm>
        </p:grpSpPr>
        <p:sp>
          <p:nvSpPr>
            <p:cNvPr id="3" name="AutoShape 4" descr="Small checker board"/>
            <p:cNvSpPr>
              <a:spLocks noChangeArrowheads="1"/>
            </p:cNvSpPr>
            <p:nvPr/>
          </p:nvSpPr>
          <p:spPr bwMode="auto">
            <a:xfrm rot="11303025">
              <a:off x="113042700" y="107697933"/>
              <a:ext cx="1600200" cy="1399760"/>
            </a:xfrm>
            <a:prstGeom prst="curvedRightArrow">
              <a:avLst>
                <a:gd name="adj1" fmla="val 14389"/>
                <a:gd name="adj2" fmla="val 40000"/>
                <a:gd name="adj3" fmla="val 38107"/>
              </a:avLst>
            </a:prstGeom>
            <a:pattFill prst="smCheck">
              <a:fgClr>
                <a:srgbClr val="6A91F4"/>
              </a:fgClr>
              <a:bgClr>
                <a:srgbClr val="FFFFFF"/>
              </a:bgClr>
            </a:pattFill>
            <a:ln w="9525"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29" name="AutoShape 5" descr="Small checker board"/>
            <p:cNvSpPr>
              <a:spLocks noChangeArrowheads="1"/>
            </p:cNvSpPr>
            <p:nvPr/>
          </p:nvSpPr>
          <p:spPr bwMode="auto">
            <a:xfrm rot="1504063">
              <a:off x="105613200" y="107644096"/>
              <a:ext cx="1600200" cy="1399761"/>
            </a:xfrm>
            <a:prstGeom prst="curvedRightArrow">
              <a:avLst>
                <a:gd name="adj1" fmla="val 14389"/>
                <a:gd name="adj2" fmla="val 40000"/>
                <a:gd name="adj3" fmla="val 38107"/>
              </a:avLst>
            </a:prstGeom>
            <a:pattFill prst="smCheck">
              <a:fgClr>
                <a:srgbClr val="6A91F4"/>
              </a:fgClr>
              <a:bgClr>
                <a:srgbClr val="FFFFFF"/>
              </a:bgClr>
            </a:pattFill>
            <a:ln w="9525"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0" name="Text Box 6"/>
            <p:cNvSpPr txBox="1">
              <a:spLocks noChangeArrowheads="1"/>
            </p:cNvSpPr>
            <p:nvPr/>
          </p:nvSpPr>
          <p:spPr bwMode="auto">
            <a:xfrm>
              <a:off x="106699050" y="107213400"/>
              <a:ext cx="6457950" cy="32302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rPr>
                <a:t>Typical “DAPIM” Continuous Improvement Process</a:t>
              </a:r>
              <a:endParaRPr kumimoji="0" lang="en-US" sz="1800" b="0" i="0" u="none" strike="noStrike" cap="none" normalizeH="0" baseline="0" smtClean="0">
                <a:ln>
                  <a:noFill/>
                </a:ln>
                <a:solidFill>
                  <a:schemeClr val="tx1"/>
                </a:solidFill>
                <a:effectLst/>
                <a:latin typeface="Arial" pitchFamily="34" charset="0"/>
              </a:endParaRPr>
            </a:p>
          </p:txBody>
        </p:sp>
        <p:sp>
          <p:nvSpPr>
            <p:cNvPr id="1031" name="Text Box 7"/>
            <p:cNvSpPr txBox="1">
              <a:spLocks noChangeArrowheads="1"/>
            </p:cNvSpPr>
            <p:nvPr/>
          </p:nvSpPr>
          <p:spPr bwMode="auto">
            <a:xfrm>
              <a:off x="106870500" y="107536422"/>
              <a:ext cx="6286500" cy="753717"/>
            </a:xfrm>
            <a:prstGeom prst="rect">
              <a:avLst/>
            </a:prstGeom>
            <a:gradFill rotWithShape="1">
              <a:gsLst>
                <a:gs pos="0">
                  <a:srgbClr val="99CCFF"/>
                </a:gs>
                <a:gs pos="100000">
                  <a:srgbClr val="99CCFF">
                    <a:gamma/>
                    <a:tint val="31765"/>
                    <a:invGamma/>
                  </a:srgbClr>
                </a:gs>
              </a:gsLst>
              <a:lin ang="5400000" scaled="1"/>
            </a:gradFill>
            <a:ln w="254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rPr>
                <a:t>Sponsor Group: High-</a:t>
              </a:r>
              <a:r>
                <a:rPr kumimoji="0" lang="en-US" sz="1200" b="0" i="0" u="none" strike="noStrike" cap="none" normalizeH="0" baseline="0" smtClean="0">
                  <a:ln>
                    <a:noFill/>
                  </a:ln>
                  <a:solidFill>
                    <a:srgbClr val="000000"/>
                  </a:solidFill>
                  <a:effectLst/>
                  <a:latin typeface="Arial" pitchFamily="34" charset="0"/>
                </a:rPr>
                <a:t>level overnight; obtain resources; alignment to org. strategy</a:t>
              </a:r>
              <a:endParaRPr kumimoji="0" lang="en-US" sz="1800" b="0" i="0" u="none" strike="noStrike" cap="none" normalizeH="0" baseline="0" smtClean="0">
                <a:ln>
                  <a:noFill/>
                </a:ln>
                <a:solidFill>
                  <a:schemeClr val="tx1"/>
                </a:solidFill>
                <a:effectLst/>
                <a:latin typeface="Arial" pitchFamily="34" charset="0"/>
              </a:endParaRPr>
            </a:p>
          </p:txBody>
        </p:sp>
        <p:sp>
          <p:nvSpPr>
            <p:cNvPr id="1032" name="Text Box 8"/>
            <p:cNvSpPr txBox="1">
              <a:spLocks noChangeArrowheads="1"/>
            </p:cNvSpPr>
            <p:nvPr/>
          </p:nvSpPr>
          <p:spPr bwMode="auto">
            <a:xfrm>
              <a:off x="106927650" y="108397813"/>
              <a:ext cx="6172200" cy="861391"/>
            </a:xfrm>
            <a:prstGeom prst="rect">
              <a:avLst/>
            </a:prstGeom>
            <a:gradFill rotWithShape="1">
              <a:gsLst>
                <a:gs pos="0">
                  <a:srgbClr val="99CCFF"/>
                </a:gs>
                <a:gs pos="100000">
                  <a:srgbClr val="99CCFF">
                    <a:gamma/>
                    <a:tint val="1961"/>
                    <a:invGamma/>
                  </a:srgbClr>
                </a:gs>
              </a:gsLst>
              <a:lin ang="5400000" scaled="1"/>
            </a:gradFill>
            <a:ln w="254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rPr>
                <a:t>Continuous Improvement Team: </a:t>
              </a:r>
              <a:r>
                <a:rPr kumimoji="0" lang="en-US" sz="1200" b="0" i="0" u="none" strike="noStrike" cap="none" normalizeH="0" baseline="0" smtClean="0">
                  <a:ln>
                    <a:noFill/>
                  </a:ln>
                  <a:solidFill>
                    <a:srgbClr val="000000"/>
                  </a:solidFill>
                  <a:effectLst/>
                  <a:latin typeface="Arial" pitchFamily="34" charset="0"/>
                </a:rPr>
                <a:t> “coaches and cheerleaders”, take responsibility for initiation and management of CI efforts, maintain hands-on responsibility for change efforts during</a:t>
              </a:r>
              <a:r>
                <a:rPr kumimoji="0" lang="en-US" sz="1200" b="0" i="0" u="none" strike="noStrike" cap="none" normalizeH="0" baseline="0" smtClean="0">
                  <a:ln>
                    <a:noFill/>
                  </a:ln>
                  <a:solidFill>
                    <a:srgbClr val="000000"/>
                  </a:solidFill>
                  <a:effectLst/>
                  <a:latin typeface="Times New Roman" pitchFamily="18" charset="0"/>
                </a:rPr>
                <a:t> and after the facilitated process; represent the internal stakeholders; make recommendations and decisions about the continuous improvement effort.</a:t>
              </a:r>
              <a:endParaRPr kumimoji="0" lang="en-US" sz="1800" b="0" i="0" u="none" strike="noStrike" cap="none" normalizeH="0" baseline="0" smtClean="0">
                <a:ln>
                  <a:noFill/>
                </a:ln>
                <a:solidFill>
                  <a:schemeClr val="tx1"/>
                </a:solidFill>
                <a:effectLst/>
                <a:latin typeface="Arial" pitchFamily="34" charset="0"/>
              </a:endParaRPr>
            </a:p>
          </p:txBody>
        </p:sp>
        <p:sp>
          <p:nvSpPr>
            <p:cNvPr id="1033" name="AutoShape 9" descr="Large checker board"/>
            <p:cNvSpPr>
              <a:spLocks noChangeArrowheads="1"/>
            </p:cNvSpPr>
            <p:nvPr/>
          </p:nvSpPr>
          <p:spPr bwMode="auto">
            <a:xfrm>
              <a:off x="111899700" y="109366878"/>
              <a:ext cx="485775" cy="1144036"/>
            </a:xfrm>
            <a:prstGeom prst="upDownArrow">
              <a:avLst>
                <a:gd name="adj1" fmla="val 50000"/>
                <a:gd name="adj2" fmla="val 47101"/>
              </a:avLst>
            </a:prstGeom>
            <a:pattFill prst="lgCheck">
              <a:fgClr>
                <a:srgbClr val="6699FF"/>
              </a:fgClr>
              <a:bgClr>
                <a:srgbClr val="FFFFFF"/>
              </a:bgClr>
            </a:patt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4" name="AutoShape 10" descr="Large checker board"/>
            <p:cNvSpPr>
              <a:spLocks noChangeArrowheads="1"/>
            </p:cNvSpPr>
            <p:nvPr/>
          </p:nvSpPr>
          <p:spPr bwMode="auto">
            <a:xfrm>
              <a:off x="107327700" y="109366878"/>
              <a:ext cx="485775" cy="1144036"/>
            </a:xfrm>
            <a:prstGeom prst="upDownArrow">
              <a:avLst>
                <a:gd name="adj1" fmla="val 50000"/>
                <a:gd name="adj2" fmla="val 47101"/>
              </a:avLst>
            </a:prstGeom>
            <a:pattFill prst="lgCheck">
              <a:fgClr>
                <a:srgbClr val="6699FF"/>
              </a:fgClr>
              <a:bgClr>
                <a:srgbClr val="FFFFFF"/>
              </a:bgClr>
            </a:patt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5" name="AutoShape 11" descr="Large checker board"/>
            <p:cNvSpPr>
              <a:spLocks noChangeArrowheads="1"/>
            </p:cNvSpPr>
            <p:nvPr/>
          </p:nvSpPr>
          <p:spPr bwMode="auto">
            <a:xfrm>
              <a:off x="109613700" y="109366878"/>
              <a:ext cx="485775" cy="1144036"/>
            </a:xfrm>
            <a:prstGeom prst="upDownArrow">
              <a:avLst>
                <a:gd name="adj1" fmla="val 50000"/>
                <a:gd name="adj2" fmla="val 47101"/>
              </a:avLst>
            </a:prstGeom>
            <a:pattFill prst="lgCheck">
              <a:fgClr>
                <a:srgbClr val="6699FF"/>
              </a:fgClr>
              <a:bgClr>
                <a:srgbClr val="FFFFFF"/>
              </a:bgClr>
            </a:patt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6" name="Text Box 12"/>
            <p:cNvSpPr txBox="1">
              <a:spLocks noChangeArrowheads="1"/>
            </p:cNvSpPr>
            <p:nvPr/>
          </p:nvSpPr>
          <p:spPr bwMode="auto">
            <a:xfrm>
              <a:off x="106870500" y="110605128"/>
              <a:ext cx="1371600" cy="1399761"/>
            </a:xfrm>
            <a:prstGeom prst="rect">
              <a:avLst/>
            </a:prstGeom>
            <a:gradFill rotWithShape="1">
              <a:gsLst>
                <a:gs pos="0">
                  <a:srgbClr val="99CCFF"/>
                </a:gs>
                <a:gs pos="100000">
                  <a:srgbClr val="99CCFF">
                    <a:gamma/>
                    <a:tint val="31765"/>
                    <a:invGamma/>
                  </a:srgbClr>
                </a:gs>
              </a:gsLst>
              <a:lin ang="5400000" scaled="1"/>
            </a:gradFill>
            <a:ln w="254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Rounded MT Bold" pitchFamily="34" charset="0"/>
                </a:rPr>
                <a:t>Work Team 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Rounded MT Bold" pitchFamily="34" charset="0"/>
                </a:rPr>
                <a:t>Design phase specific solutions; Implement, monitor, report to the CI Team</a:t>
              </a:r>
              <a:endParaRPr kumimoji="0" lang="en-US" sz="1800" b="0" i="0" u="none" strike="noStrike" cap="none" normalizeH="0" baseline="0" smtClean="0">
                <a:ln>
                  <a:noFill/>
                </a:ln>
                <a:solidFill>
                  <a:schemeClr val="tx1"/>
                </a:solidFill>
                <a:effectLst/>
                <a:latin typeface="Arial" pitchFamily="34" charset="0"/>
              </a:endParaRPr>
            </a:p>
          </p:txBody>
        </p:sp>
        <p:sp>
          <p:nvSpPr>
            <p:cNvPr id="1037" name="Text Box 13"/>
            <p:cNvSpPr txBox="1">
              <a:spLocks noChangeArrowheads="1"/>
            </p:cNvSpPr>
            <p:nvPr/>
          </p:nvSpPr>
          <p:spPr bwMode="auto">
            <a:xfrm>
              <a:off x="109156500" y="110605128"/>
              <a:ext cx="1371600" cy="1399761"/>
            </a:xfrm>
            <a:prstGeom prst="rect">
              <a:avLst/>
            </a:prstGeom>
            <a:gradFill rotWithShape="1">
              <a:gsLst>
                <a:gs pos="0">
                  <a:srgbClr val="99CCFF"/>
                </a:gs>
                <a:gs pos="100000">
                  <a:srgbClr val="99CCFF">
                    <a:gamma/>
                    <a:tint val="31765"/>
                    <a:invGamma/>
                  </a:srgbClr>
                </a:gs>
              </a:gsLst>
              <a:lin ang="5400000" scaled="1"/>
            </a:gradFill>
            <a:ln w="254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rPr>
                <a:t>Work Team II</a:t>
              </a:r>
              <a:endParaRPr kumimoji="0" lang="en-US" sz="1800" b="0" i="0" u="none" strike="noStrike" cap="none" normalizeH="0" baseline="0" smtClean="0">
                <a:ln>
                  <a:noFill/>
                </a:ln>
                <a:solidFill>
                  <a:schemeClr val="tx1"/>
                </a:solidFill>
                <a:effectLst/>
                <a:latin typeface="Arial" pitchFamily="34" charset="0"/>
              </a:endParaRPr>
            </a:p>
          </p:txBody>
        </p:sp>
        <p:sp>
          <p:nvSpPr>
            <p:cNvPr id="1038" name="Text Box 14"/>
            <p:cNvSpPr txBox="1">
              <a:spLocks noChangeArrowheads="1"/>
            </p:cNvSpPr>
            <p:nvPr/>
          </p:nvSpPr>
          <p:spPr bwMode="auto">
            <a:xfrm>
              <a:off x="111442500" y="110605128"/>
              <a:ext cx="1371600" cy="1399761"/>
            </a:xfrm>
            <a:prstGeom prst="rect">
              <a:avLst/>
            </a:prstGeom>
            <a:gradFill rotWithShape="1">
              <a:gsLst>
                <a:gs pos="0">
                  <a:srgbClr val="99CCFF"/>
                </a:gs>
                <a:gs pos="100000">
                  <a:srgbClr val="99CCFF">
                    <a:gamma/>
                    <a:tint val="31765"/>
                    <a:invGamma/>
                  </a:srgbClr>
                </a:gs>
              </a:gsLst>
              <a:lin ang="5400000" scaled="1"/>
            </a:gradFill>
            <a:ln w="254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rPr>
                <a:t>Work Team III</a:t>
              </a:r>
              <a:endParaRPr kumimoji="0" lang="en-US" sz="1800" b="0" i="0" u="none" strike="noStrike" cap="none" normalizeH="0" baseline="0" smtClean="0">
                <a:ln>
                  <a:noFill/>
                </a:ln>
                <a:solidFill>
                  <a:schemeClr val="tx1"/>
                </a:solidFill>
                <a:effectLst/>
                <a:latin typeface="Arial" pitchFamily="34" charset="0"/>
              </a:endParaRPr>
            </a:p>
          </p:txBody>
        </p:sp>
        <p:sp>
          <p:nvSpPr>
            <p:cNvPr id="1039" name="AutoShape 15"/>
            <p:cNvSpPr>
              <a:spLocks noChangeArrowheads="1"/>
            </p:cNvSpPr>
            <p:nvPr/>
          </p:nvSpPr>
          <p:spPr bwMode="auto">
            <a:xfrm>
              <a:off x="113323687" y="112327911"/>
              <a:ext cx="976313" cy="486189"/>
            </a:xfrm>
            <a:prstGeom prst="rightArrow">
              <a:avLst>
                <a:gd name="adj1" fmla="val 50000"/>
                <a:gd name="adj2" fmla="val 50202"/>
              </a:avLst>
            </a:prstGeom>
            <a:solidFill>
              <a:srgbClr val="6A91F4"/>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nvGrpSpPr>
            <p:cNvPr id="4" name="Group 16"/>
            <p:cNvGrpSpPr>
              <a:grpSpLocks/>
            </p:cNvGrpSpPr>
            <p:nvPr/>
          </p:nvGrpSpPr>
          <p:grpSpPr bwMode="auto">
            <a:xfrm>
              <a:off x="106070400" y="112449045"/>
              <a:ext cx="7315200" cy="250755"/>
              <a:chOff x="109270800" y="109956600"/>
              <a:chExt cx="1828800" cy="457200"/>
            </a:xfrm>
          </p:grpSpPr>
          <p:sp>
            <p:nvSpPr>
              <p:cNvPr id="1041" name="Rectangle 17" hidden="1"/>
              <p:cNvSpPr>
                <a:spLocks noChangeArrowheads="1" noChangeShapeType="1"/>
              </p:cNvSpPr>
              <p:nvPr/>
            </p:nvSpPr>
            <p:spPr bwMode="auto">
              <a:xfrm>
                <a:off x="109270800" y="109956600"/>
                <a:ext cx="1828800" cy="457200"/>
              </a:xfrm>
              <a:prstGeom prst="rect">
                <a:avLst/>
              </a:prstGeom>
              <a:solidFill>
                <a:srgbClr val="FFFFFF"/>
              </a:solidFill>
              <a:ln w="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2" name="Rectangle 18"/>
              <p:cNvSpPr>
                <a:spLocks noChangeArrowheads="1" noChangeShapeType="1"/>
              </p:cNvSpPr>
              <p:nvPr/>
            </p:nvSpPr>
            <p:spPr bwMode="auto">
              <a:xfrm>
                <a:off x="109270800" y="109956600"/>
                <a:ext cx="1828800" cy="457200"/>
              </a:xfrm>
              <a:prstGeom prst="rect">
                <a:avLst/>
              </a:prstGeom>
              <a:gradFill rotWithShape="1">
                <a:gsLst>
                  <a:gs pos="0">
                    <a:srgbClr val="6666FF"/>
                  </a:gs>
                  <a:gs pos="100000">
                    <a:srgbClr val="FFFFFF"/>
                  </a:gs>
                </a:gsLst>
                <a:lin ang="5400000" scaled="1"/>
              </a:gra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3" name="Rectangle 19"/>
              <p:cNvSpPr>
                <a:spLocks noChangeArrowheads="1" noChangeShapeType="1"/>
              </p:cNvSpPr>
              <p:nvPr/>
            </p:nvSpPr>
            <p:spPr bwMode="auto">
              <a:xfrm>
                <a:off x="109304051"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4" name="Rectangle 20"/>
              <p:cNvSpPr>
                <a:spLocks noChangeArrowheads="1" noChangeShapeType="1"/>
              </p:cNvSpPr>
              <p:nvPr/>
            </p:nvSpPr>
            <p:spPr bwMode="auto">
              <a:xfrm>
                <a:off x="109370552"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5" name="Rectangle 21"/>
              <p:cNvSpPr>
                <a:spLocks noChangeArrowheads="1" noChangeShapeType="1"/>
              </p:cNvSpPr>
              <p:nvPr/>
            </p:nvSpPr>
            <p:spPr bwMode="auto">
              <a:xfrm>
                <a:off x="109437054"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6" name="Rectangle 22"/>
              <p:cNvSpPr>
                <a:spLocks noChangeArrowheads="1" noChangeShapeType="1"/>
              </p:cNvSpPr>
              <p:nvPr/>
            </p:nvSpPr>
            <p:spPr bwMode="auto">
              <a:xfrm>
                <a:off x="109503555"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7" name="Rectangle 23"/>
              <p:cNvSpPr>
                <a:spLocks noChangeArrowheads="1" noChangeShapeType="1"/>
              </p:cNvSpPr>
              <p:nvPr/>
            </p:nvSpPr>
            <p:spPr bwMode="auto">
              <a:xfrm>
                <a:off x="109570057"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8" name="Rectangle 24"/>
              <p:cNvSpPr>
                <a:spLocks noChangeArrowheads="1" noChangeShapeType="1"/>
              </p:cNvSpPr>
              <p:nvPr/>
            </p:nvSpPr>
            <p:spPr bwMode="auto">
              <a:xfrm>
                <a:off x="109636558"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9" name="Rectangle 25"/>
              <p:cNvSpPr>
                <a:spLocks noChangeArrowheads="1" noChangeShapeType="1"/>
              </p:cNvSpPr>
              <p:nvPr/>
            </p:nvSpPr>
            <p:spPr bwMode="auto">
              <a:xfrm>
                <a:off x="109703060"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0" name="Rectangle 26"/>
              <p:cNvSpPr>
                <a:spLocks noChangeArrowheads="1" noChangeShapeType="1"/>
              </p:cNvSpPr>
              <p:nvPr/>
            </p:nvSpPr>
            <p:spPr bwMode="auto">
              <a:xfrm>
                <a:off x="109769561"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1" name="Rectangle 27"/>
              <p:cNvSpPr>
                <a:spLocks noChangeArrowheads="1" noChangeShapeType="1"/>
              </p:cNvSpPr>
              <p:nvPr/>
            </p:nvSpPr>
            <p:spPr bwMode="auto">
              <a:xfrm>
                <a:off x="109836063"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2" name="Rectangle 28"/>
              <p:cNvSpPr>
                <a:spLocks noChangeArrowheads="1" noChangeShapeType="1"/>
              </p:cNvSpPr>
              <p:nvPr/>
            </p:nvSpPr>
            <p:spPr bwMode="auto">
              <a:xfrm>
                <a:off x="109902564"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3" name="Rectangle 29"/>
              <p:cNvSpPr>
                <a:spLocks noChangeArrowheads="1" noChangeShapeType="1"/>
              </p:cNvSpPr>
              <p:nvPr/>
            </p:nvSpPr>
            <p:spPr bwMode="auto">
              <a:xfrm>
                <a:off x="109969066"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4" name="Rectangle 30"/>
              <p:cNvSpPr>
                <a:spLocks noChangeArrowheads="1" noChangeShapeType="1"/>
              </p:cNvSpPr>
              <p:nvPr/>
            </p:nvSpPr>
            <p:spPr bwMode="auto">
              <a:xfrm>
                <a:off x="110035567"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5" name="Rectangle 31"/>
              <p:cNvSpPr>
                <a:spLocks noChangeArrowheads="1" noChangeShapeType="1"/>
              </p:cNvSpPr>
              <p:nvPr/>
            </p:nvSpPr>
            <p:spPr bwMode="auto">
              <a:xfrm>
                <a:off x="110102069"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6" name="Rectangle 32"/>
              <p:cNvSpPr>
                <a:spLocks noChangeArrowheads="1" noChangeShapeType="1"/>
              </p:cNvSpPr>
              <p:nvPr/>
            </p:nvSpPr>
            <p:spPr bwMode="auto">
              <a:xfrm>
                <a:off x="110168570"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7" name="Rectangle 33"/>
              <p:cNvSpPr>
                <a:spLocks noChangeArrowheads="1" noChangeShapeType="1"/>
              </p:cNvSpPr>
              <p:nvPr/>
            </p:nvSpPr>
            <p:spPr bwMode="auto">
              <a:xfrm>
                <a:off x="110235072"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8" name="Rectangle 34"/>
              <p:cNvSpPr>
                <a:spLocks noChangeArrowheads="1" noChangeShapeType="1"/>
              </p:cNvSpPr>
              <p:nvPr/>
            </p:nvSpPr>
            <p:spPr bwMode="auto">
              <a:xfrm>
                <a:off x="110301573"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9" name="Rectangle 35"/>
              <p:cNvSpPr>
                <a:spLocks noChangeArrowheads="1" noChangeShapeType="1"/>
              </p:cNvSpPr>
              <p:nvPr/>
            </p:nvSpPr>
            <p:spPr bwMode="auto">
              <a:xfrm>
                <a:off x="110368075"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0" name="Rectangle 36"/>
              <p:cNvSpPr>
                <a:spLocks noChangeArrowheads="1" noChangeShapeType="1"/>
              </p:cNvSpPr>
              <p:nvPr/>
            </p:nvSpPr>
            <p:spPr bwMode="auto">
              <a:xfrm>
                <a:off x="110434576"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1" name="Rectangle 37"/>
              <p:cNvSpPr>
                <a:spLocks noChangeArrowheads="1" noChangeShapeType="1"/>
              </p:cNvSpPr>
              <p:nvPr/>
            </p:nvSpPr>
            <p:spPr bwMode="auto">
              <a:xfrm>
                <a:off x="110501078" y="109956600"/>
                <a:ext cx="33251" cy="457200"/>
              </a:xfrm>
              <a:prstGeom prst="rect">
                <a:avLst/>
              </a:prstGeom>
              <a:solidFill>
                <a:srgbClr val="FFFFFF"/>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2" name="Rectangle 38"/>
              <p:cNvSpPr>
                <a:spLocks noChangeArrowheads="1" noChangeShapeType="1"/>
              </p:cNvSpPr>
              <p:nvPr/>
            </p:nvSpPr>
            <p:spPr bwMode="auto">
              <a:xfrm>
                <a:off x="110567579"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3" name="Rectangle 39"/>
              <p:cNvSpPr>
                <a:spLocks noChangeArrowheads="1" noChangeShapeType="1"/>
              </p:cNvSpPr>
              <p:nvPr/>
            </p:nvSpPr>
            <p:spPr bwMode="auto">
              <a:xfrm>
                <a:off x="110634081"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4" name="Rectangle 40"/>
              <p:cNvSpPr>
                <a:spLocks noChangeArrowheads="1" noChangeShapeType="1"/>
              </p:cNvSpPr>
              <p:nvPr/>
            </p:nvSpPr>
            <p:spPr bwMode="auto">
              <a:xfrm>
                <a:off x="110700582"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5" name="Rectangle 41"/>
              <p:cNvSpPr>
                <a:spLocks noChangeArrowheads="1" noChangeShapeType="1"/>
              </p:cNvSpPr>
              <p:nvPr/>
            </p:nvSpPr>
            <p:spPr bwMode="auto">
              <a:xfrm>
                <a:off x="110767084"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6" name="Rectangle 42"/>
              <p:cNvSpPr>
                <a:spLocks noChangeArrowheads="1" noChangeShapeType="1"/>
              </p:cNvSpPr>
              <p:nvPr/>
            </p:nvSpPr>
            <p:spPr bwMode="auto">
              <a:xfrm>
                <a:off x="110833585"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7" name="Rectangle 43"/>
              <p:cNvSpPr>
                <a:spLocks noChangeArrowheads="1" noChangeShapeType="1"/>
              </p:cNvSpPr>
              <p:nvPr/>
            </p:nvSpPr>
            <p:spPr bwMode="auto">
              <a:xfrm>
                <a:off x="110900087"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8" name="Rectangle 44"/>
              <p:cNvSpPr>
                <a:spLocks noChangeArrowheads="1" noChangeShapeType="1"/>
              </p:cNvSpPr>
              <p:nvPr/>
            </p:nvSpPr>
            <p:spPr bwMode="auto">
              <a:xfrm>
                <a:off x="110966588" y="109956600"/>
                <a:ext cx="33251" cy="457200"/>
              </a:xfrm>
              <a:prstGeom prst="rect">
                <a:avLst/>
              </a:prstGeom>
              <a:solidFill>
                <a:srgbClr val="FFFFFF"/>
              </a:solidFill>
              <a:ln w="317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9" name="Rectangle 45"/>
              <p:cNvSpPr>
                <a:spLocks noChangeArrowheads="1" noChangeShapeType="1"/>
              </p:cNvSpPr>
              <p:nvPr/>
            </p:nvSpPr>
            <p:spPr bwMode="auto">
              <a:xfrm>
                <a:off x="111033090"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sp>
          <p:nvSpPr>
            <p:cNvPr id="1070" name="Text Box 46"/>
            <p:cNvSpPr txBox="1">
              <a:spLocks noChangeArrowheads="1"/>
            </p:cNvSpPr>
            <p:nvPr/>
          </p:nvSpPr>
          <p:spPr bwMode="auto">
            <a:xfrm>
              <a:off x="109613700" y="112471200"/>
              <a:ext cx="571500"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Rounded MT Bold" pitchFamily="34" charset="0"/>
                </a:rPr>
                <a:t>Time</a:t>
              </a:r>
              <a:endParaRPr kumimoji="0" lang="en-US" sz="1800" b="0" i="0" u="none" strike="noStrike" cap="none" normalizeH="0" baseline="0" smtClean="0">
                <a:ln>
                  <a:noFill/>
                </a:ln>
                <a:solidFill>
                  <a:schemeClr val="tx1"/>
                </a:solidFill>
                <a:effectLst/>
                <a:latin typeface="Arial" pitchFamily="34" charset="0"/>
              </a:endParaRPr>
            </a:p>
          </p:txBody>
        </p:sp>
        <p:pic>
          <p:nvPicPr>
            <p:cNvPr id="1071" name="Picture 47"/>
            <p:cNvPicPr>
              <a:picLocks noChangeAspect="1" noChangeArrowheads="1"/>
            </p:cNvPicPr>
            <p:nvPr/>
          </p:nvPicPr>
          <p:blipFill>
            <a:blip r:embed="rId2" cstate="print"/>
            <a:srcRect/>
            <a:stretch>
              <a:fillRect/>
            </a:stretch>
          </p:blipFill>
          <p:spPr bwMode="auto">
            <a:xfrm>
              <a:off x="113157000" y="107041950"/>
              <a:ext cx="1633870" cy="652329"/>
            </a:xfrm>
            <a:prstGeom prst="rect">
              <a:avLst/>
            </a:prstGeom>
            <a:noFill/>
            <a:ln w="9525" algn="in">
              <a:noFill/>
              <a:miter lim="800000"/>
              <a:headEnd/>
              <a:tailEnd/>
            </a:ln>
            <a:effectLst/>
          </p:spPr>
        </p:pic>
        <p:sp>
          <p:nvSpPr>
            <p:cNvPr id="1072" name="Text Box 48"/>
            <p:cNvSpPr txBox="1">
              <a:spLocks noChangeArrowheads="1"/>
            </p:cNvSpPr>
            <p:nvPr/>
          </p:nvSpPr>
          <p:spPr bwMode="auto">
            <a:xfrm>
              <a:off x="106070400" y="112699800"/>
              <a:ext cx="3943350" cy="1714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rPr>
                <a:t>© 2008 American Public Human Services Association.  All rights reserved.</a:t>
              </a:r>
              <a:endParaRPr kumimoji="0" lang="en-US" sz="1800" b="0" i="0" u="none" strike="noStrike" cap="none" normalizeH="0" baseline="0" smtClean="0">
                <a:ln>
                  <a:noFill/>
                </a:ln>
                <a:solidFill>
                  <a:schemeClr val="tx1"/>
                </a:solidFill>
                <a:effectLst/>
                <a:latin typeface="Arial" pitchFamily="34" charset="0"/>
              </a:endParaRPr>
            </a:p>
          </p:txBody>
        </p:sp>
      </p:grpSp>
      <p:sp>
        <p:nvSpPr>
          <p:cNvPr id="51" name="Slide Number Placeholder 50"/>
          <p:cNvSpPr>
            <a:spLocks noGrp="1"/>
          </p:cNvSpPr>
          <p:nvPr>
            <p:ph type="sldNum" sz="quarter" idx="11"/>
          </p:nvPr>
        </p:nvSpPr>
        <p:spPr/>
        <p:txBody>
          <a:bodyPr/>
          <a:lstStyle/>
          <a:p>
            <a:pPr>
              <a:defRPr/>
            </a:pPr>
            <a:fld id="{8E0BD697-C650-4553-8269-3DAFA0DE6DB9}" type="slidenum">
              <a:rPr lang="en-US" smtClean="0"/>
              <a:pPr>
                <a:defRPr/>
              </a:pPr>
              <a:t>32</a:t>
            </a:fld>
            <a:endParaRPr lang="en-US" dirty="0">
              <a:latin typeface="Arial"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15" t="7478" r="-1515" b="13264"/>
          <a:stretch/>
        </p:blipFill>
        <p:spPr>
          <a:xfrm>
            <a:off x="134469" y="824248"/>
            <a:ext cx="8875059" cy="5344732"/>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06880"/>
            <a:ext cx="7696200" cy="4300411"/>
          </a:xfrm>
        </p:spPr>
        <p:txBody>
          <a:bodyPr>
            <a:normAutofit/>
          </a:bodyPr>
          <a:lstStyle/>
          <a:p>
            <a:pPr marL="59436" indent="0">
              <a:spcAft>
                <a:spcPts val="3000"/>
              </a:spcAft>
              <a:buNone/>
              <a:defRPr/>
            </a:pPr>
            <a:r>
              <a:rPr lang="en-US" b="1" dirty="0" smtClean="0">
                <a:solidFill>
                  <a:schemeClr val="accent2">
                    <a:lumMod val="50000"/>
                  </a:schemeClr>
                </a:solidFill>
              </a:rPr>
              <a:t>Define</a:t>
            </a:r>
            <a:r>
              <a:rPr lang="en-US" dirty="0" smtClean="0"/>
              <a:t> the Desired Future State. </a:t>
            </a:r>
          </a:p>
          <a:p>
            <a:pPr lvl="1" indent="-283464">
              <a:spcAft>
                <a:spcPts val="3000"/>
              </a:spcAft>
              <a:defRPr/>
            </a:pPr>
            <a:r>
              <a:rPr lang="en-US" dirty="0" smtClean="0"/>
              <a:t>What do you want to improve?</a:t>
            </a:r>
          </a:p>
          <a:p>
            <a:pPr lvl="1" indent="-283464">
              <a:spcAft>
                <a:spcPts val="3000"/>
              </a:spcAft>
              <a:defRPr/>
            </a:pPr>
            <a:r>
              <a:rPr lang="en-US" dirty="0" smtClean="0"/>
              <a:t>If the problem were solved, what would you see in your agency?</a:t>
            </a:r>
          </a:p>
          <a:p>
            <a:pPr lvl="1" indent="-283464">
              <a:spcAft>
                <a:spcPts val="3000"/>
              </a:spcAft>
              <a:defRPr/>
            </a:pPr>
            <a:r>
              <a:rPr lang="en-US" dirty="0" smtClean="0"/>
              <a:t>How would you define success?</a:t>
            </a:r>
          </a:p>
          <a:p>
            <a:pPr marL="812800" indent="-812800" fontAlgn="auto">
              <a:lnSpc>
                <a:spcPct val="85000"/>
              </a:lnSpc>
              <a:spcBef>
                <a:spcPts val="600"/>
              </a:spcBef>
              <a:spcAft>
                <a:spcPts val="1800"/>
              </a:spcAft>
              <a:buClr>
                <a:schemeClr val="accent1"/>
              </a:buClr>
              <a:buSzPct val="80000"/>
              <a:buFont typeface="Wingdings" pitchFamily="2" charset="2"/>
              <a:buChar char="Ø"/>
              <a:tabLst>
                <a:tab pos="342900" algn="l"/>
              </a:tabLst>
              <a:defRPr/>
            </a:pPr>
            <a:endParaRPr lang="en-US" dirty="0" smtClean="0"/>
          </a:p>
          <a:p>
            <a:pPr marL="812800" indent="-812800" fontAlgn="auto">
              <a:lnSpc>
                <a:spcPct val="85000"/>
              </a:lnSpc>
              <a:spcBef>
                <a:spcPts val="600"/>
              </a:spcBef>
              <a:spcAft>
                <a:spcPts val="1800"/>
              </a:spcAft>
              <a:buClr>
                <a:schemeClr val="accent1"/>
              </a:buClr>
              <a:buSzPct val="80000"/>
              <a:buFont typeface="Wingdings" pitchFamily="2" charset="2"/>
              <a:buChar char="Ø"/>
              <a:tabLst>
                <a:tab pos="342900" algn="l"/>
              </a:tabLst>
              <a:defRPr/>
            </a:pPr>
            <a:endParaRPr lang="en-US" dirty="0" smtClean="0"/>
          </a:p>
        </p:txBody>
      </p:sp>
      <p:sp>
        <p:nvSpPr>
          <p:cNvPr id="3" name="Title 2"/>
          <p:cNvSpPr>
            <a:spLocks noGrp="1"/>
          </p:cNvSpPr>
          <p:nvPr>
            <p:ph type="title"/>
          </p:nvPr>
        </p:nvSpPr>
        <p:spPr>
          <a:xfrm>
            <a:off x="685800" y="1054249"/>
            <a:ext cx="7772400" cy="524436"/>
          </a:xfrm>
        </p:spPr>
        <p:txBody>
          <a:bodyPr>
            <a:normAutofit/>
          </a:bodyPr>
          <a:lstStyle/>
          <a:p>
            <a:r>
              <a:rPr lang="en-US" i="1" dirty="0" smtClean="0">
                <a:solidFill>
                  <a:srgbClr val="1E2070"/>
                </a:solidFill>
              </a:rPr>
              <a:t>DAPIM</a:t>
            </a:r>
            <a:r>
              <a:rPr lang="en-US" i="1" baseline="30000" dirty="0" smtClean="0">
                <a:solidFill>
                  <a:srgbClr val="1E2070"/>
                </a:solidFill>
              </a:rPr>
              <a:t>TM  </a:t>
            </a:r>
            <a:r>
              <a:rPr lang="en-US" dirty="0" smtClean="0">
                <a:solidFill>
                  <a:srgbClr val="1E2070"/>
                </a:solidFill>
              </a:rPr>
              <a:t> (</a:t>
            </a:r>
            <a:r>
              <a:rPr lang="en-US" i="1" dirty="0" smtClean="0">
                <a:solidFill>
                  <a:srgbClr val="1E2070"/>
                </a:solidFill>
              </a:rPr>
              <a:t>Define)</a:t>
            </a:r>
            <a:endParaRPr lang="en-US" i="1" dirty="0">
              <a:solidFill>
                <a:srgbClr val="1E2070"/>
              </a:solidFill>
            </a:endParaRPr>
          </a:p>
        </p:txBody>
      </p:sp>
      <p:pic>
        <p:nvPicPr>
          <p:cNvPr id="6" name="Picture 14" descr="aphsa color"/>
          <p:cNvPicPr>
            <a:picLocks noChangeAspect="1" noChangeArrowheads="1"/>
          </p:cNvPicPr>
          <p:nvPr/>
        </p:nvPicPr>
        <p:blipFill>
          <a:blip r:embed="rId2" cstate="print"/>
          <a:srcRect/>
          <a:stretch>
            <a:fillRect/>
          </a:stretch>
        </p:blipFill>
        <p:spPr bwMode="auto">
          <a:xfrm>
            <a:off x="7071360" y="838200"/>
            <a:ext cx="1624013" cy="642938"/>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7F7BBE67-B3D0-4F17-AB43-0FFFF70BD775}" type="slidenum">
              <a:rPr lang="en-US" smtClean="0"/>
              <a:pPr>
                <a:defRPr/>
              </a:pPr>
              <a:t>33</a:t>
            </a:fld>
            <a:endParaRPr lang="en-US" sz="1400" dirty="0">
              <a:latin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722120"/>
            <a:ext cx="8247888" cy="4476974"/>
          </a:xfrm>
        </p:spPr>
        <p:txBody>
          <a:bodyPr/>
          <a:lstStyle/>
          <a:p>
            <a:pPr marL="0" indent="0">
              <a:spcAft>
                <a:spcPts val="3000"/>
              </a:spcAft>
              <a:buNone/>
            </a:pPr>
            <a:r>
              <a:rPr lang="en-US" b="1" dirty="0" smtClean="0">
                <a:solidFill>
                  <a:schemeClr val="accent2">
                    <a:lumMod val="50000"/>
                  </a:schemeClr>
                </a:solidFill>
              </a:rPr>
              <a:t>Assess</a:t>
            </a:r>
            <a:r>
              <a:rPr lang="en-US" dirty="0" smtClean="0"/>
              <a:t> strategy, inputs (resources), performance capacity, performance activities, outputs, outcomes, and feedback from the environment.</a:t>
            </a:r>
          </a:p>
        </p:txBody>
      </p:sp>
      <p:sp>
        <p:nvSpPr>
          <p:cNvPr id="3" name="Title 2"/>
          <p:cNvSpPr>
            <a:spLocks noGrp="1"/>
          </p:cNvSpPr>
          <p:nvPr>
            <p:ph type="title"/>
          </p:nvPr>
        </p:nvSpPr>
        <p:spPr>
          <a:xfrm>
            <a:off x="470647" y="1113416"/>
            <a:ext cx="8229600" cy="591671"/>
          </a:xfrm>
        </p:spPr>
        <p:txBody>
          <a:bodyPr>
            <a:noAutofit/>
          </a:bodyPr>
          <a:lstStyle/>
          <a:p>
            <a:r>
              <a:rPr lang="en-US" i="1" dirty="0" smtClean="0">
                <a:solidFill>
                  <a:schemeClr val="accent2">
                    <a:lumMod val="50000"/>
                  </a:schemeClr>
                </a:solidFill>
              </a:rPr>
              <a:t>DAPIM</a:t>
            </a:r>
            <a:r>
              <a:rPr lang="en-US" i="1" baseline="30000" dirty="0" smtClean="0">
                <a:solidFill>
                  <a:srgbClr val="333399"/>
                </a:solidFill>
              </a:rPr>
              <a:t>TM </a:t>
            </a:r>
            <a:r>
              <a:rPr lang="en-US" i="1" dirty="0" smtClean="0">
                <a:solidFill>
                  <a:srgbClr val="333399"/>
                </a:solidFill>
              </a:rPr>
              <a:t>  (Assess)</a:t>
            </a:r>
            <a:r>
              <a:rPr lang="en-US" dirty="0" smtClean="0"/>
              <a:t> </a:t>
            </a:r>
            <a:br>
              <a:rPr lang="en-US" dirty="0" smtClean="0"/>
            </a:br>
            <a:endParaRPr lang="en-US" dirty="0"/>
          </a:p>
        </p:txBody>
      </p:sp>
      <p:sp>
        <p:nvSpPr>
          <p:cNvPr id="6" name="Right Arrow 5"/>
          <p:cNvSpPr/>
          <p:nvPr/>
        </p:nvSpPr>
        <p:spPr>
          <a:xfrm>
            <a:off x="7315200" y="5257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4" descr="aphsa color"/>
          <p:cNvPicPr>
            <a:picLocks noChangeAspect="1" noChangeArrowheads="1"/>
          </p:cNvPicPr>
          <p:nvPr/>
        </p:nvPicPr>
        <p:blipFill>
          <a:blip r:embed="rId2" cstate="print"/>
          <a:srcRect/>
          <a:stretch>
            <a:fillRect/>
          </a:stretch>
        </p:blipFill>
        <p:spPr bwMode="auto">
          <a:xfrm>
            <a:off x="7071360" y="838200"/>
            <a:ext cx="1624013" cy="642938"/>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8E0BD697-C650-4553-8269-3DAFA0DE6DB9}" type="slidenum">
              <a:rPr lang="en-US" smtClean="0"/>
              <a:pPr>
                <a:defRPr/>
              </a:pPr>
              <a:t>34</a:t>
            </a:fld>
            <a:endParaRPr lang="en-US" dirty="0">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spcAft>
                <a:spcPts val="2400"/>
              </a:spcAft>
              <a:buNone/>
            </a:pPr>
            <a:r>
              <a:rPr lang="en-US" sz="3600" dirty="0" smtClean="0"/>
              <a:t>Bridging </a:t>
            </a:r>
            <a:r>
              <a:rPr lang="en-US" sz="3600" b="1" dirty="0" smtClean="0">
                <a:solidFill>
                  <a:srgbClr val="1E2070"/>
                </a:solidFill>
              </a:rPr>
              <a:t>assessment</a:t>
            </a:r>
            <a:r>
              <a:rPr lang="en-US" sz="3600" dirty="0" smtClean="0">
                <a:solidFill>
                  <a:srgbClr val="1E2070"/>
                </a:solidFill>
              </a:rPr>
              <a:t> </a:t>
            </a:r>
            <a:r>
              <a:rPr lang="en-US" sz="3600" dirty="0" smtClean="0"/>
              <a:t>and </a:t>
            </a:r>
            <a:r>
              <a:rPr lang="en-US" sz="3600" b="1" dirty="0" smtClean="0">
                <a:solidFill>
                  <a:srgbClr val="1E2070"/>
                </a:solidFill>
              </a:rPr>
              <a:t>planning</a:t>
            </a:r>
            <a:r>
              <a:rPr lang="en-US" sz="3600" dirty="0" smtClean="0">
                <a:solidFill>
                  <a:srgbClr val="1E2070"/>
                </a:solidFill>
              </a:rPr>
              <a:t> </a:t>
            </a:r>
            <a:r>
              <a:rPr lang="en-US" sz="3600" dirty="0" smtClean="0"/>
              <a:t>work involves group input, brainstorming, and dialogue to determine:</a:t>
            </a:r>
          </a:p>
          <a:p>
            <a:pPr lvl="1">
              <a:spcAft>
                <a:spcPts val="2400"/>
              </a:spcAft>
            </a:pPr>
            <a:r>
              <a:rPr lang="en-US" sz="3000" dirty="0" smtClean="0"/>
              <a:t>Findings: Strengths and Gaps</a:t>
            </a:r>
          </a:p>
          <a:p>
            <a:pPr lvl="1">
              <a:spcAft>
                <a:spcPts val="2400"/>
              </a:spcAft>
            </a:pPr>
            <a:r>
              <a:rPr lang="en-US" sz="3000" dirty="0" smtClean="0"/>
              <a:t>Priority Needs</a:t>
            </a:r>
          </a:p>
          <a:p>
            <a:pPr lvl="1">
              <a:spcAft>
                <a:spcPts val="2400"/>
              </a:spcAft>
            </a:pPr>
            <a:r>
              <a:rPr lang="en-US" sz="3000" dirty="0" smtClean="0"/>
              <a:t>Root Causes</a:t>
            </a:r>
          </a:p>
          <a:p>
            <a:pPr lvl="1">
              <a:spcAft>
                <a:spcPts val="2400"/>
              </a:spcAft>
            </a:pPr>
            <a:r>
              <a:rPr lang="en-US" sz="3000" dirty="0" smtClean="0"/>
              <a:t>General Remedies</a:t>
            </a:r>
            <a:endParaRPr lang="en-US" dirty="0" smtClean="0"/>
          </a:p>
        </p:txBody>
      </p:sp>
      <p:sp>
        <p:nvSpPr>
          <p:cNvPr id="3" name="Title 2"/>
          <p:cNvSpPr>
            <a:spLocks noGrp="1"/>
          </p:cNvSpPr>
          <p:nvPr>
            <p:ph type="title"/>
          </p:nvPr>
        </p:nvSpPr>
        <p:spPr>
          <a:xfrm>
            <a:off x="440167" y="823856"/>
            <a:ext cx="8229600" cy="591671"/>
          </a:xfrm>
        </p:spPr>
        <p:txBody>
          <a:bodyPr/>
          <a:lstStyle/>
          <a:p>
            <a:r>
              <a:rPr lang="en-US" i="1" dirty="0" smtClean="0">
                <a:solidFill>
                  <a:schemeClr val="accent2">
                    <a:lumMod val="50000"/>
                  </a:schemeClr>
                </a:solidFill>
              </a:rPr>
              <a:t>DAPIM</a:t>
            </a:r>
            <a:r>
              <a:rPr lang="en-US" i="1" baseline="30000" dirty="0" smtClean="0">
                <a:solidFill>
                  <a:srgbClr val="333399"/>
                </a:solidFill>
              </a:rPr>
              <a:t>TM </a:t>
            </a:r>
            <a:r>
              <a:rPr lang="en-US" i="1" dirty="0" smtClean="0">
                <a:solidFill>
                  <a:srgbClr val="333399"/>
                </a:solidFill>
              </a:rPr>
              <a:t> (Bridge to Planning)</a:t>
            </a:r>
            <a:endParaRPr lang="en-US" dirty="0"/>
          </a:p>
        </p:txBody>
      </p:sp>
      <p:sp>
        <p:nvSpPr>
          <p:cNvPr id="6" name="Right Arrow 5"/>
          <p:cNvSpPr/>
          <p:nvPr/>
        </p:nvSpPr>
        <p:spPr>
          <a:xfrm>
            <a:off x="7391400" y="5105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4" descr="aphsa color"/>
          <p:cNvPicPr>
            <a:picLocks noChangeAspect="1" noChangeArrowheads="1"/>
          </p:cNvPicPr>
          <p:nvPr/>
        </p:nvPicPr>
        <p:blipFill>
          <a:blip r:embed="rId2" cstate="print"/>
          <a:srcRect/>
          <a:stretch>
            <a:fillRect/>
          </a:stretch>
        </p:blipFill>
        <p:spPr bwMode="auto">
          <a:xfrm>
            <a:off x="7132320" y="777240"/>
            <a:ext cx="1624013" cy="642938"/>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8E0BD697-C650-4553-8269-3DAFA0DE6DB9}" type="slidenum">
              <a:rPr lang="en-US" smtClean="0"/>
              <a:pPr>
                <a:defRPr/>
              </a:pPr>
              <a:t>35</a:t>
            </a:fld>
            <a:endParaRPr lang="en-US" dirty="0">
              <a:latin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615440"/>
            <a:ext cx="8247888" cy="4583654"/>
          </a:xfrm>
        </p:spPr>
        <p:txBody>
          <a:bodyPr/>
          <a:lstStyle/>
          <a:p>
            <a:pPr marL="0" indent="0">
              <a:spcAft>
                <a:spcPts val="2400"/>
              </a:spcAft>
              <a:buNone/>
            </a:pPr>
            <a:r>
              <a:rPr lang="en-US" dirty="0" smtClean="0">
                <a:solidFill>
                  <a:schemeClr val="tx2">
                    <a:satMod val="130000"/>
                  </a:schemeClr>
                </a:solidFill>
              </a:rPr>
              <a:t>Why are work teams important? </a:t>
            </a:r>
            <a:endParaRPr lang="en-US" dirty="0"/>
          </a:p>
          <a:p>
            <a:pPr marL="0" indent="0">
              <a:spcAft>
                <a:spcPts val="2400"/>
              </a:spcAft>
              <a:buNone/>
            </a:pPr>
            <a:endParaRPr lang="en-US" dirty="0" smtClean="0"/>
          </a:p>
          <a:p>
            <a:pPr marL="0" indent="0">
              <a:spcAft>
                <a:spcPts val="2400"/>
              </a:spcAft>
              <a:buNone/>
            </a:pPr>
            <a:r>
              <a:rPr lang="en-US" dirty="0" smtClean="0"/>
              <a:t>They create buy-in. Staff at all levels have a chance to participate in creating something that would have an impact on themselves and others.</a:t>
            </a:r>
          </a:p>
        </p:txBody>
      </p:sp>
      <p:sp>
        <p:nvSpPr>
          <p:cNvPr id="3" name="Title 2"/>
          <p:cNvSpPr>
            <a:spLocks noGrp="1"/>
          </p:cNvSpPr>
          <p:nvPr>
            <p:ph type="title"/>
          </p:nvPr>
        </p:nvSpPr>
        <p:spPr>
          <a:xfrm>
            <a:off x="470647" y="915296"/>
            <a:ext cx="8229600" cy="591671"/>
          </a:xfrm>
        </p:spPr>
        <p:txBody>
          <a:bodyPr/>
          <a:lstStyle/>
          <a:p>
            <a:r>
              <a:rPr lang="en-US" i="1" dirty="0" smtClean="0">
                <a:solidFill>
                  <a:schemeClr val="accent2">
                    <a:lumMod val="50000"/>
                  </a:schemeClr>
                </a:solidFill>
              </a:rPr>
              <a:t>DAPIM</a:t>
            </a:r>
            <a:r>
              <a:rPr lang="en-US" i="1" baseline="30000" dirty="0" smtClean="0">
                <a:solidFill>
                  <a:srgbClr val="333399"/>
                </a:solidFill>
              </a:rPr>
              <a:t>TM </a:t>
            </a:r>
            <a:r>
              <a:rPr lang="en-US" i="1" dirty="0" smtClean="0">
                <a:solidFill>
                  <a:srgbClr val="333399"/>
                </a:solidFill>
              </a:rPr>
              <a:t>(Bridge to Planning)</a:t>
            </a:r>
            <a:endParaRPr lang="en-US" dirty="0"/>
          </a:p>
        </p:txBody>
      </p:sp>
      <p:pic>
        <p:nvPicPr>
          <p:cNvPr id="6" name="Picture 14" descr="aphsa color"/>
          <p:cNvPicPr>
            <a:picLocks noChangeAspect="1" noChangeArrowheads="1"/>
          </p:cNvPicPr>
          <p:nvPr/>
        </p:nvPicPr>
        <p:blipFill>
          <a:blip r:embed="rId2" cstate="print"/>
          <a:srcRect/>
          <a:stretch>
            <a:fillRect/>
          </a:stretch>
        </p:blipFill>
        <p:spPr bwMode="auto">
          <a:xfrm>
            <a:off x="7086600" y="777240"/>
            <a:ext cx="1624013" cy="642938"/>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8E0BD697-C650-4553-8269-3DAFA0DE6DB9}" type="slidenum">
              <a:rPr lang="en-US" smtClean="0"/>
              <a:pPr>
                <a:defRPr/>
              </a:pPr>
              <a:t>36</a:t>
            </a:fld>
            <a:endParaRPr lang="en-US" dirty="0">
              <a:latin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569720"/>
            <a:ext cx="8247888" cy="4629374"/>
          </a:xfrm>
        </p:spPr>
        <p:txBody>
          <a:bodyPr>
            <a:normAutofit/>
          </a:bodyPr>
          <a:lstStyle/>
          <a:p>
            <a:pPr lvl="1">
              <a:spcAft>
                <a:spcPts val="2400"/>
              </a:spcAft>
            </a:pPr>
            <a:r>
              <a:rPr lang="en-US" dirty="0" smtClean="0"/>
              <a:t>Identifies both rapid (quick wins), mid term improvements, and long-term improvements;</a:t>
            </a:r>
          </a:p>
          <a:p>
            <a:pPr lvl="1">
              <a:spcAft>
                <a:spcPts val="2400"/>
              </a:spcAft>
            </a:pPr>
            <a:r>
              <a:rPr lang="en-US" dirty="0" smtClean="0"/>
              <a:t>Involves the County Improvement Plan that drives the Needs Based Plan and Budget.</a:t>
            </a:r>
          </a:p>
          <a:p>
            <a:pPr lvl="1">
              <a:spcAft>
                <a:spcPts val="2400"/>
              </a:spcAft>
            </a:pPr>
            <a:r>
              <a:rPr lang="en-US" dirty="0" smtClean="0"/>
              <a:t>Includes capacity planning; and</a:t>
            </a:r>
          </a:p>
          <a:p>
            <a:pPr lvl="1">
              <a:spcAft>
                <a:spcPts val="2400"/>
              </a:spcAft>
            </a:pPr>
            <a:r>
              <a:rPr lang="en-US" dirty="0" smtClean="0"/>
              <a:t>Includes communication planning.</a:t>
            </a:r>
          </a:p>
        </p:txBody>
      </p:sp>
      <p:sp>
        <p:nvSpPr>
          <p:cNvPr id="3" name="Title 2"/>
          <p:cNvSpPr>
            <a:spLocks noGrp="1"/>
          </p:cNvSpPr>
          <p:nvPr>
            <p:ph type="title"/>
          </p:nvPr>
        </p:nvSpPr>
        <p:spPr>
          <a:xfrm>
            <a:off x="470647" y="1021976"/>
            <a:ext cx="8229600" cy="591671"/>
          </a:xfrm>
        </p:spPr>
        <p:txBody>
          <a:bodyPr>
            <a:normAutofit fontScale="90000"/>
          </a:bodyPr>
          <a:lstStyle/>
          <a:p>
            <a:r>
              <a:rPr lang="en-US" sz="3000" i="1" dirty="0" smtClean="0">
                <a:solidFill>
                  <a:srgbClr val="1E2070"/>
                </a:solidFill>
              </a:rPr>
              <a:t>DAPIM</a:t>
            </a:r>
            <a:r>
              <a:rPr lang="en-US" sz="3000" i="1" baseline="30000" dirty="0" smtClean="0">
                <a:solidFill>
                  <a:srgbClr val="1E2070"/>
                </a:solidFill>
              </a:rPr>
              <a:t>TM  </a:t>
            </a:r>
            <a:r>
              <a:rPr lang="en-US" sz="3000" i="1" dirty="0" smtClean="0">
                <a:solidFill>
                  <a:srgbClr val="1E2070"/>
                </a:solidFill>
              </a:rPr>
              <a:t>    (Plan</a:t>
            </a:r>
            <a:r>
              <a:rPr lang="en-US" sz="3000" i="1" dirty="0" smtClean="0">
                <a:solidFill>
                  <a:schemeClr val="accent2">
                    <a:lumMod val="50000"/>
                  </a:schemeClr>
                </a:solidFill>
              </a:rPr>
              <a:t>)</a:t>
            </a:r>
            <a:r>
              <a:rPr lang="en-US" sz="3000" i="1" dirty="0" smtClean="0"/>
              <a:t> </a:t>
            </a:r>
            <a:r>
              <a:rPr lang="en-US" dirty="0" smtClean="0"/>
              <a:t/>
            </a:r>
            <a:br>
              <a:rPr lang="en-US" dirty="0" smtClean="0"/>
            </a:br>
            <a:endParaRPr lang="en-US" dirty="0"/>
          </a:p>
        </p:txBody>
      </p:sp>
      <p:sp>
        <p:nvSpPr>
          <p:cNvPr id="6" name="Right Arrow 5"/>
          <p:cNvSpPr/>
          <p:nvPr/>
        </p:nvSpPr>
        <p:spPr>
          <a:xfrm>
            <a:off x="7086600" y="5105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4" descr="aphsa color"/>
          <p:cNvPicPr>
            <a:picLocks noChangeAspect="1" noChangeArrowheads="1"/>
          </p:cNvPicPr>
          <p:nvPr/>
        </p:nvPicPr>
        <p:blipFill>
          <a:blip r:embed="rId2" cstate="print"/>
          <a:srcRect/>
          <a:stretch>
            <a:fillRect/>
          </a:stretch>
        </p:blipFill>
        <p:spPr bwMode="auto">
          <a:xfrm>
            <a:off x="7071360" y="777240"/>
            <a:ext cx="1624013" cy="642938"/>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8E0BD697-C650-4553-8269-3DAFA0DE6DB9}" type="slidenum">
              <a:rPr lang="en-US" smtClean="0"/>
              <a:pPr>
                <a:defRPr/>
              </a:pPr>
              <a:t>37</a:t>
            </a:fld>
            <a:endParaRPr lang="en-US" dirty="0">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2400"/>
              </a:spcAft>
              <a:buNone/>
            </a:pPr>
            <a:r>
              <a:rPr lang="en-US" b="1" dirty="0" smtClean="0">
                <a:solidFill>
                  <a:schemeClr val="accent2">
                    <a:lumMod val="50000"/>
                  </a:schemeClr>
                </a:solidFill>
              </a:rPr>
              <a:t>Implement</a:t>
            </a:r>
            <a:r>
              <a:rPr lang="en-US" dirty="0" smtClean="0"/>
              <a:t> those plans in detail.</a:t>
            </a:r>
          </a:p>
          <a:p>
            <a:pPr lvl="1">
              <a:spcAft>
                <a:spcPts val="2400"/>
              </a:spcAft>
            </a:pPr>
            <a:r>
              <a:rPr lang="en-US" dirty="0" smtClean="0"/>
              <a:t>Work teams continue;</a:t>
            </a:r>
          </a:p>
          <a:p>
            <a:pPr lvl="1">
              <a:spcAft>
                <a:spcPts val="2400"/>
              </a:spcAft>
            </a:pPr>
            <a:r>
              <a:rPr lang="en-US" dirty="0" smtClean="0"/>
              <a:t>Action plans;</a:t>
            </a:r>
          </a:p>
          <a:p>
            <a:pPr lvl="1">
              <a:spcAft>
                <a:spcPts val="2400"/>
              </a:spcAft>
            </a:pPr>
            <a:r>
              <a:rPr lang="en-US" dirty="0" smtClean="0"/>
              <a:t>Capacity building turns into capacity management; and</a:t>
            </a:r>
          </a:p>
          <a:p>
            <a:pPr lvl="1">
              <a:spcAft>
                <a:spcPts val="2400"/>
              </a:spcAft>
            </a:pPr>
            <a:r>
              <a:rPr lang="en-US" dirty="0" smtClean="0"/>
              <a:t>Communication management.</a:t>
            </a:r>
          </a:p>
          <a:p>
            <a:pPr>
              <a:buNone/>
            </a:pPr>
            <a:endParaRPr lang="en-US" dirty="0"/>
          </a:p>
        </p:txBody>
      </p:sp>
      <p:sp>
        <p:nvSpPr>
          <p:cNvPr id="3" name="Title 2"/>
          <p:cNvSpPr>
            <a:spLocks noGrp="1"/>
          </p:cNvSpPr>
          <p:nvPr>
            <p:ph type="title"/>
          </p:nvPr>
        </p:nvSpPr>
        <p:spPr>
          <a:xfrm>
            <a:off x="470647" y="869576"/>
            <a:ext cx="8229600" cy="591671"/>
          </a:xfrm>
        </p:spPr>
        <p:txBody>
          <a:bodyPr>
            <a:normAutofit/>
          </a:bodyPr>
          <a:lstStyle/>
          <a:p>
            <a:r>
              <a:rPr lang="en-US" i="1" dirty="0" smtClean="0">
                <a:solidFill>
                  <a:srgbClr val="1E2070"/>
                </a:solidFill>
              </a:rPr>
              <a:t>DAPIM</a:t>
            </a:r>
            <a:r>
              <a:rPr lang="en-US" i="1" baseline="30000" dirty="0" smtClean="0">
                <a:solidFill>
                  <a:srgbClr val="1E2070"/>
                </a:solidFill>
              </a:rPr>
              <a:t>TM</a:t>
            </a:r>
            <a:r>
              <a:rPr lang="en-US" i="1" dirty="0" smtClean="0">
                <a:solidFill>
                  <a:srgbClr val="1E2070"/>
                </a:solidFill>
              </a:rPr>
              <a:t>    (Implement</a:t>
            </a:r>
            <a:r>
              <a:rPr lang="en-US" i="1" dirty="0" smtClean="0">
                <a:solidFill>
                  <a:schemeClr val="accent2">
                    <a:lumMod val="50000"/>
                  </a:schemeClr>
                </a:solidFill>
              </a:rPr>
              <a:t>)</a:t>
            </a:r>
            <a:endParaRPr lang="en-US" i="1" dirty="0"/>
          </a:p>
        </p:txBody>
      </p:sp>
      <p:sp>
        <p:nvSpPr>
          <p:cNvPr id="6" name="Right Arrow 5"/>
          <p:cNvSpPr/>
          <p:nvPr/>
        </p:nvSpPr>
        <p:spPr>
          <a:xfrm>
            <a:off x="7010400" y="5105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4" descr="aphsa color"/>
          <p:cNvPicPr>
            <a:picLocks noChangeAspect="1" noChangeArrowheads="1"/>
          </p:cNvPicPr>
          <p:nvPr/>
        </p:nvPicPr>
        <p:blipFill>
          <a:blip r:embed="rId2" cstate="print"/>
          <a:srcRect/>
          <a:stretch>
            <a:fillRect/>
          </a:stretch>
        </p:blipFill>
        <p:spPr bwMode="auto">
          <a:xfrm>
            <a:off x="7086600" y="762000"/>
            <a:ext cx="1624013" cy="642938"/>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8E0BD697-C650-4553-8269-3DAFA0DE6DB9}" type="slidenum">
              <a:rPr lang="en-US" smtClean="0"/>
              <a:pPr>
                <a:defRPr/>
              </a:pPr>
              <a:t>38</a:t>
            </a:fld>
            <a:endParaRPr lang="en-US" dirty="0">
              <a:latin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737360"/>
            <a:ext cx="8247888" cy="4461734"/>
          </a:xfrm>
        </p:spPr>
        <p:txBody>
          <a:bodyPr/>
          <a:lstStyle/>
          <a:p>
            <a:pPr marL="0" indent="0">
              <a:buNone/>
            </a:pPr>
            <a:r>
              <a:rPr lang="en-US" b="1" dirty="0" smtClean="0">
                <a:solidFill>
                  <a:schemeClr val="accent2">
                    <a:lumMod val="50000"/>
                  </a:schemeClr>
                </a:solidFill>
              </a:rPr>
              <a:t>Monitor</a:t>
            </a:r>
            <a:r>
              <a:rPr lang="en-US" dirty="0" smtClean="0"/>
              <a:t> progress and impact for accountability and ongoing adjustment.</a:t>
            </a:r>
          </a:p>
          <a:p>
            <a:pPr lvl="1">
              <a:buNone/>
            </a:pPr>
            <a:endParaRPr lang="en-US" dirty="0" smtClean="0"/>
          </a:p>
        </p:txBody>
      </p:sp>
      <p:sp>
        <p:nvSpPr>
          <p:cNvPr id="3" name="Title 2"/>
          <p:cNvSpPr>
            <a:spLocks noGrp="1"/>
          </p:cNvSpPr>
          <p:nvPr>
            <p:ph type="title"/>
          </p:nvPr>
        </p:nvSpPr>
        <p:spPr>
          <a:xfrm>
            <a:off x="457200" y="807720"/>
            <a:ext cx="8229600" cy="792162"/>
          </a:xfrm>
        </p:spPr>
        <p:txBody>
          <a:bodyPr>
            <a:normAutofit fontScale="90000"/>
          </a:bodyPr>
          <a:lstStyle/>
          <a:p>
            <a:r>
              <a:rPr lang="en-US" i="1" dirty="0" smtClean="0">
                <a:solidFill>
                  <a:srgbClr val="1E2070"/>
                </a:solidFill>
              </a:rPr>
              <a:t/>
            </a:r>
            <a:br>
              <a:rPr lang="en-US" i="1" dirty="0" smtClean="0">
                <a:solidFill>
                  <a:srgbClr val="1E2070"/>
                </a:solidFill>
              </a:rPr>
            </a:br>
            <a:r>
              <a:rPr lang="en-US" sz="3000" i="1" dirty="0" smtClean="0">
                <a:solidFill>
                  <a:srgbClr val="1E2070"/>
                </a:solidFill>
              </a:rPr>
              <a:t>DAPIM</a:t>
            </a:r>
            <a:r>
              <a:rPr lang="en-US" sz="3000" i="1" baseline="30000" dirty="0" smtClean="0">
                <a:solidFill>
                  <a:srgbClr val="1E2070"/>
                </a:solidFill>
              </a:rPr>
              <a:t>TM  </a:t>
            </a:r>
            <a:r>
              <a:rPr lang="en-US" sz="3000" i="1" dirty="0" smtClean="0">
                <a:solidFill>
                  <a:srgbClr val="1E2070"/>
                </a:solidFill>
              </a:rPr>
              <a:t> (Monitor) </a:t>
            </a:r>
            <a:r>
              <a:rPr lang="en-US" dirty="0" smtClean="0"/>
              <a:t/>
            </a:r>
            <a:br>
              <a:rPr lang="en-US" dirty="0" smtClean="0"/>
            </a:br>
            <a:endParaRPr lang="en-US" dirty="0"/>
          </a:p>
        </p:txBody>
      </p:sp>
      <p:sp>
        <p:nvSpPr>
          <p:cNvPr id="6" name="Right Arrow 5"/>
          <p:cNvSpPr/>
          <p:nvPr/>
        </p:nvSpPr>
        <p:spPr>
          <a:xfrm>
            <a:off x="7239000" y="5105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4" descr="aphsa color"/>
          <p:cNvPicPr>
            <a:picLocks noChangeAspect="1" noChangeArrowheads="1"/>
          </p:cNvPicPr>
          <p:nvPr/>
        </p:nvPicPr>
        <p:blipFill>
          <a:blip r:embed="rId2" cstate="print"/>
          <a:srcRect/>
          <a:stretch>
            <a:fillRect/>
          </a:stretch>
        </p:blipFill>
        <p:spPr bwMode="auto">
          <a:xfrm>
            <a:off x="7101840" y="807720"/>
            <a:ext cx="1624013" cy="642938"/>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8E0BD697-C650-4553-8269-3DAFA0DE6DB9}" type="slidenum">
              <a:rPr lang="en-US" smtClean="0"/>
              <a:pPr>
                <a:defRPr/>
              </a:pPr>
              <a:t>39</a:t>
            </a:fld>
            <a:endParaRPr lang="en-US" dirty="0">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661160"/>
            <a:ext cx="8247888" cy="4537934"/>
          </a:xfrm>
        </p:spPr>
        <p:txBody>
          <a:bodyPr>
            <a:normAutofit fontScale="92500" lnSpcReduction="20000"/>
          </a:bodyPr>
          <a:lstStyle/>
          <a:p>
            <a:pPr marL="0" indent="0">
              <a:spcAft>
                <a:spcPts val="1800"/>
              </a:spcAft>
              <a:buNone/>
            </a:pPr>
            <a:r>
              <a:rPr lang="en-US" b="1" dirty="0" smtClean="0"/>
              <a:t>Day Two</a:t>
            </a:r>
          </a:p>
          <a:p>
            <a:pPr lvl="1">
              <a:spcAft>
                <a:spcPts val="1800"/>
              </a:spcAft>
            </a:pPr>
            <a:r>
              <a:rPr lang="en-US" dirty="0" smtClean="0"/>
              <a:t>Performance Actions and Performance Capacity</a:t>
            </a:r>
          </a:p>
          <a:p>
            <a:pPr lvl="1">
              <a:spcAft>
                <a:spcPts val="1800"/>
              </a:spcAft>
            </a:pPr>
            <a:r>
              <a:rPr lang="en-US" dirty="0" smtClean="0"/>
              <a:t>Assessing for Change</a:t>
            </a:r>
          </a:p>
          <a:p>
            <a:pPr lvl="1">
              <a:spcAft>
                <a:spcPts val="1800"/>
              </a:spcAft>
            </a:pPr>
            <a:r>
              <a:rPr lang="en-US" dirty="0" smtClean="0"/>
              <a:t>Planning for Change </a:t>
            </a:r>
          </a:p>
          <a:p>
            <a:pPr lvl="1">
              <a:spcAft>
                <a:spcPts val="1800"/>
              </a:spcAft>
            </a:pPr>
            <a:r>
              <a:rPr lang="en-US" dirty="0" smtClean="0"/>
              <a:t>Implementing the Change Process</a:t>
            </a:r>
          </a:p>
          <a:p>
            <a:pPr lvl="1">
              <a:spcAft>
                <a:spcPts val="1800"/>
              </a:spcAft>
            </a:pPr>
            <a:r>
              <a:rPr lang="en-US" dirty="0" smtClean="0"/>
              <a:t>Monitoring Progress</a:t>
            </a:r>
          </a:p>
          <a:p>
            <a:pPr lvl="1">
              <a:spcAft>
                <a:spcPts val="1800"/>
              </a:spcAft>
            </a:pPr>
            <a:r>
              <a:rPr lang="en-US" dirty="0" smtClean="0"/>
              <a:t>Transferring Skills to Practice</a:t>
            </a:r>
          </a:p>
          <a:p>
            <a:pPr lvl="1">
              <a:spcAft>
                <a:spcPts val="1800"/>
              </a:spcAft>
            </a:pPr>
            <a:r>
              <a:rPr lang="en-US" dirty="0" smtClean="0"/>
              <a:t>Evaluation and Closure</a:t>
            </a:r>
          </a:p>
          <a:p>
            <a:pPr>
              <a:buNone/>
            </a:pPr>
            <a:endParaRPr lang="en-US" dirty="0" smtClean="0"/>
          </a:p>
          <a:p>
            <a:endParaRPr lang="en-US" dirty="0"/>
          </a:p>
        </p:txBody>
      </p:sp>
      <p:sp>
        <p:nvSpPr>
          <p:cNvPr id="3" name="Title 2"/>
          <p:cNvSpPr>
            <a:spLocks noGrp="1"/>
          </p:cNvSpPr>
          <p:nvPr>
            <p:ph type="title"/>
          </p:nvPr>
        </p:nvSpPr>
        <p:spPr>
          <a:xfrm>
            <a:off x="470647" y="884816"/>
            <a:ext cx="8229600" cy="591671"/>
          </a:xfrm>
        </p:spPr>
        <p:txBody>
          <a:bodyPr/>
          <a:lstStyle/>
          <a:p>
            <a:r>
              <a:rPr lang="en-US" dirty="0" smtClean="0"/>
              <a:t>Agenda</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4</a:t>
            </a:fld>
            <a:endParaRPr lang="en-US" dirty="0">
              <a:latin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676400"/>
            <a:ext cx="8247888" cy="4522694"/>
          </a:xfrm>
        </p:spPr>
        <p:txBody>
          <a:bodyPr/>
          <a:lstStyle/>
          <a:p>
            <a:pPr>
              <a:spcAft>
                <a:spcPts val="3000"/>
              </a:spcAft>
            </a:pPr>
            <a:r>
              <a:rPr lang="en-US" dirty="0" smtClean="0"/>
              <a:t>Monitoring completes the flywheel.  </a:t>
            </a:r>
          </a:p>
          <a:p>
            <a:pPr>
              <a:spcAft>
                <a:spcPts val="3000"/>
              </a:spcAft>
            </a:pPr>
            <a:r>
              <a:rPr lang="en-US" dirty="0" smtClean="0"/>
              <a:t>Monitoring uncovers new areas for continuous improvement.</a:t>
            </a:r>
          </a:p>
          <a:p>
            <a:pPr>
              <a:spcAft>
                <a:spcPts val="3000"/>
              </a:spcAft>
            </a:pPr>
            <a:r>
              <a:rPr lang="en-US" dirty="0" smtClean="0"/>
              <a:t>The flywheel starts again resulting in Continuous Quality Improvement.  </a:t>
            </a:r>
            <a:endParaRPr lang="en-US" dirty="0"/>
          </a:p>
        </p:txBody>
      </p:sp>
      <p:sp>
        <p:nvSpPr>
          <p:cNvPr id="3" name="Title 2"/>
          <p:cNvSpPr>
            <a:spLocks noGrp="1"/>
          </p:cNvSpPr>
          <p:nvPr>
            <p:ph type="title"/>
          </p:nvPr>
        </p:nvSpPr>
        <p:spPr>
          <a:xfrm>
            <a:off x="470647" y="869576"/>
            <a:ext cx="8229600" cy="591671"/>
          </a:xfrm>
        </p:spPr>
        <p:txBody>
          <a:bodyPr/>
          <a:lstStyle/>
          <a:p>
            <a:r>
              <a:rPr lang="en-US" i="1" dirty="0" smtClean="0">
                <a:solidFill>
                  <a:srgbClr val="1E2070"/>
                </a:solidFill>
              </a:rPr>
              <a:t>DAPIM</a:t>
            </a:r>
            <a:r>
              <a:rPr lang="en-US" i="1" baseline="30000" dirty="0" smtClean="0">
                <a:solidFill>
                  <a:srgbClr val="1E2070"/>
                </a:solidFill>
              </a:rPr>
              <a:t>TM </a:t>
            </a:r>
            <a:r>
              <a:rPr lang="en-US" i="1" dirty="0" smtClean="0">
                <a:solidFill>
                  <a:srgbClr val="1E2070"/>
                </a:solidFill>
              </a:rPr>
              <a:t> (Monitor) (continued)</a:t>
            </a:r>
            <a:endParaRPr lang="en-US" i="1" dirty="0">
              <a:solidFill>
                <a:srgbClr val="1E2070"/>
              </a:solidFill>
            </a:endParaRPr>
          </a:p>
        </p:txBody>
      </p:sp>
      <p:pic>
        <p:nvPicPr>
          <p:cNvPr id="6" name="Picture 14" descr="aphsa color"/>
          <p:cNvPicPr>
            <a:picLocks noChangeAspect="1" noChangeArrowheads="1"/>
          </p:cNvPicPr>
          <p:nvPr/>
        </p:nvPicPr>
        <p:blipFill>
          <a:blip r:embed="rId2" cstate="print"/>
          <a:srcRect/>
          <a:stretch>
            <a:fillRect/>
          </a:stretch>
        </p:blipFill>
        <p:spPr bwMode="auto">
          <a:xfrm>
            <a:off x="7086600" y="777240"/>
            <a:ext cx="1624013" cy="642938"/>
          </a:xfrm>
          <a:prstGeom prst="rect">
            <a:avLst/>
          </a:prstGeom>
          <a:noFill/>
          <a:ln w="9525">
            <a:noFill/>
            <a:miter lim="800000"/>
            <a:headEnd/>
            <a:tailEnd/>
          </a:ln>
        </p:spPr>
      </p:pic>
      <p:sp>
        <p:nvSpPr>
          <p:cNvPr id="1027" name="AutoShape 3"/>
          <p:cNvSpPr>
            <a:spLocks noChangeArrowheads="1"/>
          </p:cNvSpPr>
          <p:nvPr/>
        </p:nvSpPr>
        <p:spPr bwMode="auto">
          <a:xfrm flipV="1">
            <a:off x="5181600" y="3581399"/>
            <a:ext cx="3139440" cy="1965325"/>
          </a:xfrm>
          <a:custGeom>
            <a:avLst/>
            <a:gdLst>
              <a:gd name="G0" fmla="+- 414690 0 0"/>
              <a:gd name="G1" fmla="+- -7448158 0 0"/>
              <a:gd name="G2" fmla="+- 414690 0 -7448158"/>
              <a:gd name="G3" fmla="+- 10800 0 0"/>
              <a:gd name="G4" fmla="+- 0 0 414690"/>
              <a:gd name="T0" fmla="*/ 360 256 1"/>
              <a:gd name="T1" fmla="*/ 0 256 1"/>
              <a:gd name="G5" fmla="+- G2 T0 T1"/>
              <a:gd name="G6" fmla="?: G2 G2 G5"/>
              <a:gd name="G7" fmla="+- 0 0 G6"/>
              <a:gd name="G8" fmla="+- 8084 0 0"/>
              <a:gd name="G9" fmla="+- 0 0 -7448158"/>
              <a:gd name="G10" fmla="+- 8084 0 2700"/>
              <a:gd name="G11" fmla="cos G10 414690"/>
              <a:gd name="G12" fmla="sin G10 414690"/>
              <a:gd name="G13" fmla="cos 13500 414690"/>
              <a:gd name="G14" fmla="sin 13500 414690"/>
              <a:gd name="G15" fmla="+- G11 10800 0"/>
              <a:gd name="G16" fmla="+- G12 10800 0"/>
              <a:gd name="G17" fmla="+- G13 10800 0"/>
              <a:gd name="G18" fmla="+- G14 10800 0"/>
              <a:gd name="G19" fmla="*/ 8084 1 2"/>
              <a:gd name="G20" fmla="+- G19 5400 0"/>
              <a:gd name="G21" fmla="cos G20 414690"/>
              <a:gd name="G22" fmla="sin G20 414690"/>
              <a:gd name="G23" fmla="+- G21 10800 0"/>
              <a:gd name="G24" fmla="+- G12 G23 G22"/>
              <a:gd name="G25" fmla="+- G22 G23 G11"/>
              <a:gd name="G26" fmla="cos 10800 414690"/>
              <a:gd name="G27" fmla="sin 10800 414690"/>
              <a:gd name="G28" fmla="cos 8084 414690"/>
              <a:gd name="G29" fmla="sin 8084 414690"/>
              <a:gd name="G30" fmla="+- G26 10800 0"/>
              <a:gd name="G31" fmla="+- G27 10800 0"/>
              <a:gd name="G32" fmla="+- G28 10800 0"/>
              <a:gd name="G33" fmla="+- G29 10800 0"/>
              <a:gd name="G34" fmla="+- G19 5400 0"/>
              <a:gd name="G35" fmla="cos G34 -7448158"/>
              <a:gd name="G36" fmla="sin G34 -7448158"/>
              <a:gd name="G37" fmla="+/ -7448158 414690 2"/>
              <a:gd name="T2" fmla="*/ 180 256 1"/>
              <a:gd name="T3" fmla="*/ 0 256 1"/>
              <a:gd name="G38" fmla="+- G37 T2 T3"/>
              <a:gd name="G39" fmla="?: G2 G37 G38"/>
              <a:gd name="G40" fmla="cos 10800 G39"/>
              <a:gd name="G41" fmla="sin 10800 G39"/>
              <a:gd name="G42" fmla="cos 8084 G39"/>
              <a:gd name="G43" fmla="sin 8084 G39"/>
              <a:gd name="G44" fmla="+- G40 10800 0"/>
              <a:gd name="G45" fmla="+- G41 10800 0"/>
              <a:gd name="G46" fmla="+- G42 10800 0"/>
              <a:gd name="G47" fmla="+- G43 10800 0"/>
              <a:gd name="G48" fmla="+- G35 10800 0"/>
              <a:gd name="G49" fmla="+- G36 10800 0"/>
              <a:gd name="T4" fmla="*/ 17199 w 21600"/>
              <a:gd name="T5" fmla="*/ 2100 h 21600"/>
              <a:gd name="T6" fmla="*/ 7012 w 21600"/>
              <a:gd name="T7" fmla="*/ 2150 h 21600"/>
              <a:gd name="T8" fmla="*/ 15590 w 21600"/>
              <a:gd name="T9" fmla="*/ 4288 h 21600"/>
              <a:gd name="T10" fmla="*/ 24217 w 21600"/>
              <a:gd name="T11" fmla="*/ 12287 h 21600"/>
              <a:gd name="T12" fmla="*/ 19737 w 21600"/>
              <a:gd name="T13" fmla="*/ 15873 h 21600"/>
              <a:gd name="T14" fmla="*/ 16151 w 21600"/>
              <a:gd name="T15" fmla="*/ 1139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34" y="11690"/>
                </a:moveTo>
                <a:cubicBezTo>
                  <a:pt x="18867" y="11395"/>
                  <a:pt x="18884" y="11097"/>
                  <a:pt x="18884" y="10800"/>
                </a:cubicBezTo>
                <a:cubicBezTo>
                  <a:pt x="18884" y="6335"/>
                  <a:pt x="15264" y="2716"/>
                  <a:pt x="10800" y="2716"/>
                </a:cubicBezTo>
                <a:cubicBezTo>
                  <a:pt x="9683" y="2715"/>
                  <a:pt x="8579" y="2947"/>
                  <a:pt x="7557" y="3394"/>
                </a:cubicBezTo>
                <a:lnTo>
                  <a:pt x="6467" y="907"/>
                </a:lnTo>
                <a:cubicBezTo>
                  <a:pt x="7833" y="308"/>
                  <a:pt x="9308" y="-1"/>
                  <a:pt x="10800" y="0"/>
                </a:cubicBezTo>
                <a:cubicBezTo>
                  <a:pt x="16764" y="0"/>
                  <a:pt x="21600" y="4835"/>
                  <a:pt x="21600" y="10800"/>
                </a:cubicBezTo>
                <a:cubicBezTo>
                  <a:pt x="21600" y="11197"/>
                  <a:pt x="21578" y="11595"/>
                  <a:pt x="21534" y="11990"/>
                </a:cubicBezTo>
                <a:lnTo>
                  <a:pt x="24217" y="12287"/>
                </a:lnTo>
                <a:lnTo>
                  <a:pt x="19737" y="15873"/>
                </a:lnTo>
                <a:lnTo>
                  <a:pt x="16151" y="11393"/>
                </a:lnTo>
                <a:lnTo>
                  <a:pt x="18834" y="11690"/>
                </a:lnTo>
                <a:close/>
              </a:path>
            </a:pathLst>
          </a:custGeom>
          <a:solidFill>
            <a:srgbClr val="9999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p:cNvSpPr>
            <a:spLocks noGrp="1"/>
          </p:cNvSpPr>
          <p:nvPr>
            <p:ph type="sldNum" sz="quarter" idx="11"/>
          </p:nvPr>
        </p:nvSpPr>
        <p:spPr/>
        <p:txBody>
          <a:bodyPr/>
          <a:lstStyle/>
          <a:p>
            <a:pPr>
              <a:defRPr/>
            </a:pPr>
            <a:fld id="{8E0BD697-C650-4553-8269-3DAFA0DE6DB9}" type="slidenum">
              <a:rPr lang="en-US" smtClean="0"/>
              <a:pPr>
                <a:defRPr/>
              </a:pPr>
              <a:t>40</a:t>
            </a:fld>
            <a:endParaRPr lang="en-US" dirty="0">
              <a:latin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68680"/>
            <a:ext cx="8229600" cy="4922520"/>
          </a:xfrm>
        </p:spPr>
        <p:txBody>
          <a:bodyPr>
            <a:normAutofit/>
          </a:bodyPr>
          <a:lstStyle/>
          <a:p>
            <a:pPr algn="ctr"/>
            <a:r>
              <a:rPr lang="en-US" dirty="0" smtClean="0"/>
              <a:t>“We must become the change we want to see”</a:t>
            </a:r>
            <a:br>
              <a:rPr lang="en-US" dirty="0" smtClean="0"/>
            </a:br>
            <a:r>
              <a:rPr lang="en-US" dirty="0" smtClean="0"/>
              <a:t/>
            </a:r>
            <a:br>
              <a:rPr lang="en-US" dirty="0" smtClean="0"/>
            </a:br>
            <a:r>
              <a:rPr lang="en-US" dirty="0" smtClean="0"/>
              <a:t/>
            </a:r>
            <a:br>
              <a:rPr lang="en-US" dirty="0" smtClean="0"/>
            </a:br>
            <a:r>
              <a:rPr lang="en-US" sz="2800" dirty="0" smtClean="0"/>
              <a:t>Mahatma </a:t>
            </a:r>
            <a:r>
              <a:rPr lang="en-US" sz="2800" dirty="0" err="1" smtClean="0"/>
              <a:t>Ghandi</a:t>
            </a:r>
            <a:endParaRPr lang="en-US" sz="2800" dirty="0"/>
          </a:p>
        </p:txBody>
      </p:sp>
      <p:sp>
        <p:nvSpPr>
          <p:cNvPr id="6" name="Slide Number Placeholder 5"/>
          <p:cNvSpPr>
            <a:spLocks noGrp="1"/>
          </p:cNvSpPr>
          <p:nvPr>
            <p:ph type="sldNum" sz="quarter" idx="11"/>
          </p:nvPr>
        </p:nvSpPr>
        <p:spPr/>
        <p:txBody>
          <a:bodyPr/>
          <a:lstStyle/>
          <a:p>
            <a:fld id="{E0D0368A-7D38-4F4C-93BB-B28EF5ED9C20}"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1"/>
          </p:nvPr>
        </p:nvSpPr>
        <p:spPr/>
        <p:txBody>
          <a:bodyPr/>
          <a:lstStyle/>
          <a:p>
            <a:fld id="{13F58E50-2BAF-4EEB-9A5B-318E6BB72840}" type="slidenum">
              <a:rPr lang="en-US" smtClean="0"/>
              <a:pPr/>
              <a:t>42</a:t>
            </a:fld>
            <a:endParaRPr lang="en-US"/>
          </a:p>
        </p:txBody>
      </p:sp>
      <p:pic>
        <p:nvPicPr>
          <p:cNvPr id="5" name="Picture 4" descr="SupervisorImpact.jpg"/>
          <p:cNvPicPr>
            <a:picLocks noChangeAspect="1"/>
          </p:cNvPicPr>
          <p:nvPr/>
        </p:nvPicPr>
        <p:blipFill>
          <a:blip r:embed="rId2" cstate="print"/>
          <a:stretch>
            <a:fillRect/>
          </a:stretch>
        </p:blipFill>
        <p:spPr>
          <a:xfrm>
            <a:off x="323088" y="862885"/>
            <a:ext cx="8497824" cy="5344732"/>
          </a:xfrm>
          <a:prstGeom prst="rect">
            <a:avLst/>
          </a:prstGeom>
        </p:spPr>
      </p:pic>
      <p:pic>
        <p:nvPicPr>
          <p:cNvPr id="11" name="Picture 2" descr="APHSA Logo">
            <a:hlinkClick r:id="rId3"/>
          </p:cNvPr>
          <p:cNvPicPr>
            <a:picLocks noChangeAspect="1" noChangeArrowheads="1"/>
          </p:cNvPicPr>
          <p:nvPr/>
        </p:nvPicPr>
        <p:blipFill>
          <a:blip r:embed="rId4" cstate="print"/>
          <a:srcRect/>
          <a:stretch>
            <a:fillRect/>
          </a:stretch>
        </p:blipFill>
        <p:spPr bwMode="auto">
          <a:xfrm>
            <a:off x="7616243" y="920156"/>
            <a:ext cx="1143000" cy="30333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61160"/>
            <a:ext cx="7696200" cy="4346131"/>
          </a:xfrm>
        </p:spPr>
        <p:txBody>
          <a:bodyPr>
            <a:normAutofit/>
          </a:bodyPr>
          <a:lstStyle/>
          <a:p>
            <a:pPr lvl="1" indent="-283464">
              <a:spcAft>
                <a:spcPts val="3000"/>
              </a:spcAft>
              <a:defRPr/>
            </a:pPr>
            <a:r>
              <a:rPr lang="en-US" dirty="0" smtClean="0"/>
              <a:t>What do you want to improve?</a:t>
            </a:r>
          </a:p>
          <a:p>
            <a:pPr lvl="1" indent="-283464">
              <a:spcAft>
                <a:spcPts val="3000"/>
              </a:spcAft>
              <a:defRPr/>
            </a:pPr>
            <a:r>
              <a:rPr lang="en-US" dirty="0" smtClean="0"/>
              <a:t>If the problem were solved, what would you see in your agency?</a:t>
            </a:r>
          </a:p>
          <a:p>
            <a:pPr lvl="1" indent="-283464">
              <a:spcAft>
                <a:spcPts val="3000"/>
              </a:spcAft>
              <a:defRPr/>
            </a:pPr>
            <a:r>
              <a:rPr lang="en-US" dirty="0" smtClean="0"/>
              <a:t>How would you define success?</a:t>
            </a:r>
          </a:p>
          <a:p>
            <a:pPr marL="812800" indent="-812800" fontAlgn="auto">
              <a:lnSpc>
                <a:spcPct val="85000"/>
              </a:lnSpc>
              <a:spcBef>
                <a:spcPts val="600"/>
              </a:spcBef>
              <a:spcAft>
                <a:spcPts val="1800"/>
              </a:spcAft>
              <a:buClr>
                <a:schemeClr val="accent1"/>
              </a:buClr>
              <a:buSzPct val="80000"/>
              <a:buFont typeface="Wingdings" pitchFamily="2" charset="2"/>
              <a:buChar char="Ø"/>
              <a:tabLst>
                <a:tab pos="342900" algn="l"/>
              </a:tabLst>
              <a:defRPr/>
            </a:pPr>
            <a:endParaRPr lang="en-US" dirty="0" smtClean="0"/>
          </a:p>
          <a:p>
            <a:pPr marL="812800" indent="-812800" fontAlgn="auto">
              <a:lnSpc>
                <a:spcPct val="85000"/>
              </a:lnSpc>
              <a:spcBef>
                <a:spcPts val="600"/>
              </a:spcBef>
              <a:spcAft>
                <a:spcPts val="1800"/>
              </a:spcAft>
              <a:buClr>
                <a:schemeClr val="accent1"/>
              </a:buClr>
              <a:buSzPct val="80000"/>
              <a:buFont typeface="Wingdings" pitchFamily="2" charset="2"/>
              <a:buChar char="Ø"/>
              <a:tabLst>
                <a:tab pos="342900" algn="l"/>
              </a:tabLst>
              <a:defRPr/>
            </a:pPr>
            <a:endParaRPr lang="en-US" dirty="0" smtClean="0"/>
          </a:p>
        </p:txBody>
      </p:sp>
      <p:sp>
        <p:nvSpPr>
          <p:cNvPr id="3" name="Title 2"/>
          <p:cNvSpPr>
            <a:spLocks noGrp="1"/>
          </p:cNvSpPr>
          <p:nvPr>
            <p:ph type="title"/>
          </p:nvPr>
        </p:nvSpPr>
        <p:spPr>
          <a:xfrm>
            <a:off x="685800" y="962809"/>
            <a:ext cx="7772400" cy="524436"/>
          </a:xfrm>
        </p:spPr>
        <p:txBody>
          <a:bodyPr>
            <a:normAutofit fontScale="90000"/>
          </a:bodyPr>
          <a:lstStyle/>
          <a:p>
            <a:r>
              <a:rPr lang="en-US" dirty="0" smtClean="0">
                <a:solidFill>
                  <a:schemeClr val="accent2">
                    <a:lumMod val="50000"/>
                  </a:schemeClr>
                </a:solidFill>
              </a:rPr>
              <a:t/>
            </a:r>
            <a:br>
              <a:rPr lang="en-US" dirty="0" smtClean="0">
                <a:solidFill>
                  <a:schemeClr val="accent2">
                    <a:lumMod val="50000"/>
                  </a:schemeClr>
                </a:solidFill>
              </a:rPr>
            </a:br>
            <a:r>
              <a:rPr lang="en-US" sz="3000" dirty="0" smtClean="0"/>
              <a:t>Define the Desired Future State </a:t>
            </a:r>
            <a:r>
              <a:rPr lang="en-US" dirty="0" smtClean="0"/>
              <a:t/>
            </a:r>
            <a:br>
              <a:rPr lang="en-US" dirty="0" smtClean="0"/>
            </a:br>
            <a:endParaRPr lang="en-US" i="1" dirty="0">
              <a:solidFill>
                <a:srgbClr val="1E2070"/>
              </a:solidFill>
            </a:endParaRPr>
          </a:p>
        </p:txBody>
      </p:sp>
      <p:pic>
        <p:nvPicPr>
          <p:cNvPr id="6" name="Picture 14" descr="aphsa color"/>
          <p:cNvPicPr>
            <a:picLocks noChangeAspect="1" noChangeArrowheads="1"/>
          </p:cNvPicPr>
          <p:nvPr/>
        </p:nvPicPr>
        <p:blipFill>
          <a:blip r:embed="rId2" cstate="print"/>
          <a:srcRect/>
          <a:stretch>
            <a:fillRect/>
          </a:stretch>
        </p:blipFill>
        <p:spPr bwMode="auto">
          <a:xfrm>
            <a:off x="7086600" y="792480"/>
            <a:ext cx="1624013" cy="642938"/>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7F7BBE67-B3D0-4F17-AB43-0FFFF70BD775}" type="slidenum">
              <a:rPr lang="en-US" smtClean="0"/>
              <a:pPr>
                <a:defRPr/>
              </a:pPr>
              <a:t>43</a:t>
            </a:fld>
            <a:endParaRPr lang="en-US" sz="1400" dirty="0">
              <a:latin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661160"/>
            <a:ext cx="8247888" cy="4537934"/>
          </a:xfrm>
        </p:spPr>
        <p:txBody>
          <a:bodyPr>
            <a:normAutofit/>
          </a:bodyPr>
          <a:lstStyle/>
          <a:p>
            <a:pPr lvl="0">
              <a:spcAft>
                <a:spcPts val="1200"/>
              </a:spcAft>
            </a:pPr>
            <a:r>
              <a:rPr lang="en-US" dirty="0" smtClean="0"/>
              <a:t>Mission-critical</a:t>
            </a:r>
          </a:p>
          <a:p>
            <a:pPr lvl="0">
              <a:spcAft>
                <a:spcPts val="1200"/>
              </a:spcAft>
            </a:pPr>
            <a:r>
              <a:rPr lang="en-US" dirty="0" smtClean="0"/>
              <a:t>Specific</a:t>
            </a:r>
          </a:p>
          <a:p>
            <a:pPr lvl="0">
              <a:spcAft>
                <a:spcPts val="1200"/>
              </a:spcAft>
            </a:pPr>
            <a:r>
              <a:rPr lang="en-US" dirty="0" smtClean="0"/>
              <a:t>Measurable</a:t>
            </a:r>
          </a:p>
          <a:p>
            <a:pPr lvl="0">
              <a:spcAft>
                <a:spcPts val="1200"/>
              </a:spcAft>
            </a:pPr>
            <a:r>
              <a:rPr lang="en-US" dirty="0" smtClean="0"/>
              <a:t>Observable</a:t>
            </a:r>
          </a:p>
          <a:p>
            <a:pPr lvl="0">
              <a:spcAft>
                <a:spcPts val="1200"/>
              </a:spcAft>
            </a:pPr>
            <a:r>
              <a:rPr lang="en-US" dirty="0" smtClean="0"/>
              <a:t>Behavior-oriented</a:t>
            </a:r>
          </a:p>
          <a:p>
            <a:pPr lvl="0">
              <a:spcAft>
                <a:spcPts val="1200"/>
              </a:spcAft>
            </a:pPr>
            <a:r>
              <a:rPr lang="en-US" dirty="0" smtClean="0"/>
              <a:t>Results-oriented (rather than stating an output)</a:t>
            </a:r>
          </a:p>
          <a:p>
            <a:endParaRPr lang="en-US" dirty="0"/>
          </a:p>
        </p:txBody>
      </p:sp>
      <p:sp>
        <p:nvSpPr>
          <p:cNvPr id="3" name="Title 2"/>
          <p:cNvSpPr>
            <a:spLocks noGrp="1"/>
          </p:cNvSpPr>
          <p:nvPr>
            <p:ph type="title"/>
          </p:nvPr>
        </p:nvSpPr>
        <p:spPr>
          <a:xfrm>
            <a:off x="470647" y="900056"/>
            <a:ext cx="8229600" cy="591671"/>
          </a:xfrm>
        </p:spPr>
        <p:txBody>
          <a:bodyPr/>
          <a:lstStyle/>
          <a:p>
            <a:r>
              <a:rPr lang="en-US" dirty="0" smtClean="0"/>
              <a:t>Outcomes are:</a:t>
            </a:r>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44</a:t>
            </a:fld>
            <a:endParaRPr lang="en-US" dirty="0">
              <a:latin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32560"/>
            <a:ext cx="8229600" cy="4815840"/>
          </a:xfrm>
        </p:spPr>
        <p:txBody>
          <a:bodyPr>
            <a:normAutofit/>
          </a:bodyPr>
          <a:lstStyle/>
          <a:p>
            <a:pPr marL="0" lvl="0" indent="0">
              <a:spcAft>
                <a:spcPts val="1200"/>
              </a:spcAft>
              <a:buNone/>
            </a:pPr>
            <a:endParaRPr lang="en-US" dirty="0" smtClean="0"/>
          </a:p>
          <a:p>
            <a:pPr marL="0" lvl="0" indent="0">
              <a:spcAft>
                <a:spcPts val="1200"/>
              </a:spcAft>
              <a:buNone/>
            </a:pPr>
            <a:r>
              <a:rPr lang="en-US" dirty="0" smtClean="0"/>
              <a:t>Benchmarks and indicators helps us to measure progress toward mission-critical results</a:t>
            </a:r>
            <a:r>
              <a:rPr lang="en-US" dirty="0"/>
              <a:t>.</a:t>
            </a:r>
            <a:endParaRPr lang="en-US" sz="1600" dirty="0" smtClean="0"/>
          </a:p>
        </p:txBody>
      </p:sp>
      <p:sp>
        <p:nvSpPr>
          <p:cNvPr id="3" name="Title 2"/>
          <p:cNvSpPr>
            <a:spLocks noGrp="1"/>
          </p:cNvSpPr>
          <p:nvPr>
            <p:ph type="title"/>
          </p:nvPr>
        </p:nvSpPr>
        <p:spPr>
          <a:xfrm>
            <a:off x="470647" y="686696"/>
            <a:ext cx="8229600" cy="591671"/>
          </a:xfrm>
        </p:spPr>
        <p:txBody>
          <a:bodyPr>
            <a:normAutofit fontScale="90000"/>
          </a:bodyPr>
          <a:lstStyle/>
          <a:p>
            <a:r>
              <a:rPr lang="en-US" dirty="0" smtClean="0"/>
              <a:t/>
            </a:r>
            <a:br>
              <a:rPr lang="en-US" dirty="0" smtClean="0"/>
            </a:br>
            <a:r>
              <a:rPr lang="en-US" sz="3000" dirty="0" smtClean="0"/>
              <a:t>Benchmarks &amp; Indicators</a:t>
            </a:r>
            <a:endParaRPr lang="en-US" sz="3000"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45</a:t>
            </a:fld>
            <a:endParaRPr lang="en-US" dirty="0">
              <a:latin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Difference?</a:t>
            </a:r>
            <a:endParaRPr lang="en-US" dirty="0"/>
          </a:p>
        </p:txBody>
      </p:sp>
      <p:sp>
        <p:nvSpPr>
          <p:cNvPr id="3" name="Content Placeholder 2"/>
          <p:cNvSpPr>
            <a:spLocks noGrp="1"/>
          </p:cNvSpPr>
          <p:nvPr>
            <p:ph idx="1"/>
          </p:nvPr>
        </p:nvSpPr>
        <p:spPr>
          <a:xfrm>
            <a:off x="470645" y="1339403"/>
            <a:ext cx="8247888" cy="4859691"/>
          </a:xfrm>
        </p:spPr>
        <p:txBody>
          <a:bodyPr/>
          <a:lstStyle/>
          <a:p>
            <a:r>
              <a:rPr lang="en-US" sz="2800" i="1" dirty="0" smtClean="0"/>
              <a:t>Indicators </a:t>
            </a:r>
            <a:r>
              <a:rPr lang="en-US" sz="2800" dirty="0" smtClean="0"/>
              <a:t>describe what we are measuring  to gauge performance or progress toward the outcome. </a:t>
            </a:r>
          </a:p>
          <a:p>
            <a:r>
              <a:rPr lang="en-US" sz="2800" i="1" dirty="0" smtClean="0"/>
              <a:t>Benchmarks</a:t>
            </a:r>
            <a:r>
              <a:rPr lang="en-US" sz="2800" dirty="0" smtClean="0"/>
              <a:t> </a:t>
            </a:r>
            <a:r>
              <a:rPr lang="en-US" sz="2800" dirty="0"/>
              <a:t>are the measurements for which we aim that </a:t>
            </a:r>
            <a:r>
              <a:rPr lang="en-US" sz="2800" dirty="0" smtClean="0"/>
              <a:t>demonstrate that </a:t>
            </a:r>
            <a:r>
              <a:rPr lang="en-US" sz="2800" dirty="0"/>
              <a:t>progress is being </a:t>
            </a:r>
            <a:r>
              <a:rPr lang="en-US" sz="2800" dirty="0" smtClean="0"/>
              <a:t>made toward the outcome.</a:t>
            </a:r>
          </a:p>
          <a:p>
            <a:pPr lvl="1">
              <a:spcAft>
                <a:spcPts val="0"/>
              </a:spcAft>
            </a:pPr>
            <a:r>
              <a:rPr lang="en-US" dirty="0"/>
              <a:t>numbers 			3 out of 10</a:t>
            </a:r>
            <a:endParaRPr lang="en-US" sz="5000" dirty="0"/>
          </a:p>
          <a:p>
            <a:pPr lvl="1">
              <a:spcAft>
                <a:spcPts val="0"/>
              </a:spcAft>
            </a:pPr>
            <a:r>
              <a:rPr lang="en-US" dirty="0" smtClean="0"/>
              <a:t>increases </a:t>
            </a:r>
            <a:r>
              <a:rPr lang="en-US" dirty="0"/>
              <a:t>			</a:t>
            </a:r>
            <a:r>
              <a:rPr lang="en-US" dirty="0" smtClean="0"/>
              <a:t>10% </a:t>
            </a:r>
            <a:r>
              <a:rPr lang="en-US" dirty="0" smtClean="0">
                <a:sym typeface="Wingdings"/>
              </a:rPr>
              <a:t></a:t>
            </a:r>
            <a:endParaRPr lang="en-US" sz="5000" dirty="0"/>
          </a:p>
          <a:p>
            <a:pPr lvl="1">
              <a:spcAft>
                <a:spcPts val="0"/>
              </a:spcAft>
            </a:pPr>
            <a:r>
              <a:rPr lang="en-US" dirty="0"/>
              <a:t>decreases 			</a:t>
            </a:r>
            <a:r>
              <a:rPr lang="en-US" dirty="0" smtClean="0"/>
              <a:t>5% </a:t>
            </a:r>
            <a:r>
              <a:rPr lang="en-US" dirty="0" smtClean="0">
                <a:sym typeface="Wingdings"/>
              </a:rPr>
              <a:t></a:t>
            </a:r>
            <a:endParaRPr lang="en-US" sz="5000" dirty="0"/>
          </a:p>
          <a:p>
            <a:pPr lvl="1">
              <a:spcAft>
                <a:spcPts val="0"/>
              </a:spcAft>
            </a:pPr>
            <a:r>
              <a:rPr lang="en-US" dirty="0"/>
              <a:t>stability 			</a:t>
            </a:r>
            <a:r>
              <a:rPr lang="en-US" dirty="0" smtClean="0"/>
              <a:t>90% </a:t>
            </a:r>
            <a:r>
              <a:rPr lang="en-US" dirty="0" smtClean="0">
                <a:sym typeface="Wingdings"/>
              </a:rPr>
              <a:t></a:t>
            </a:r>
            <a:endParaRPr lang="en-US" sz="4000" dirty="0">
              <a:sym typeface="Wingdings"/>
            </a:endParaRPr>
          </a:p>
          <a:p>
            <a:endParaRPr lang="en-US" sz="2800" dirty="0"/>
          </a:p>
          <a:p>
            <a:endParaRPr lang="en-US" sz="28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46</a:t>
            </a:fld>
            <a:endParaRPr lang="en-US" dirty="0">
              <a:latin typeface="Arial" charset="0"/>
            </a:endParaRPr>
          </a:p>
        </p:txBody>
      </p:sp>
    </p:spTree>
    <p:extLst>
      <p:ext uri="{BB962C8B-B14F-4D97-AF65-F5344CB8AC3E}">
        <p14:creationId xmlns:p14="http://schemas.microsoft.com/office/powerpoint/2010/main" val="3109657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828800"/>
            <a:ext cx="8247888" cy="4370294"/>
          </a:xfrm>
        </p:spPr>
        <p:txBody>
          <a:bodyPr/>
          <a:lstStyle/>
          <a:p>
            <a:pPr>
              <a:buNone/>
            </a:pPr>
            <a:r>
              <a:rPr lang="en-US" sz="3200" dirty="0" smtClean="0"/>
              <a:t>1</a:t>
            </a:r>
            <a:r>
              <a:rPr lang="en-US" sz="3200" baseline="30000" dirty="0" smtClean="0"/>
              <a:t>st</a:t>
            </a:r>
            <a:r>
              <a:rPr lang="en-US" sz="3200" dirty="0" smtClean="0"/>
              <a:t> measurement of the indicator</a:t>
            </a:r>
          </a:p>
        </p:txBody>
      </p:sp>
      <p:sp>
        <p:nvSpPr>
          <p:cNvPr id="3" name="Title 2"/>
          <p:cNvSpPr>
            <a:spLocks noGrp="1"/>
          </p:cNvSpPr>
          <p:nvPr>
            <p:ph type="title"/>
          </p:nvPr>
        </p:nvSpPr>
        <p:spPr>
          <a:xfrm>
            <a:off x="470647" y="854336"/>
            <a:ext cx="8229600" cy="591671"/>
          </a:xfrm>
        </p:spPr>
        <p:txBody>
          <a:bodyPr/>
          <a:lstStyle/>
          <a:p>
            <a:r>
              <a:rPr lang="en-US" dirty="0" smtClean="0">
                <a:sym typeface="Wingdings"/>
              </a:rPr>
              <a:t>Baseline</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47</a:t>
            </a:fld>
            <a:endParaRPr lang="en-US" dirty="0">
              <a:latin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676400"/>
            <a:ext cx="8247888" cy="4522694"/>
          </a:xfrm>
        </p:spPr>
        <p:txBody>
          <a:bodyPr>
            <a:normAutofit lnSpcReduction="10000"/>
          </a:bodyPr>
          <a:lstStyle/>
          <a:p>
            <a:pPr>
              <a:spcAft>
                <a:spcPts val="2400"/>
              </a:spcAft>
            </a:pPr>
            <a:r>
              <a:rPr lang="en-US" dirty="0" smtClean="0"/>
              <a:t>Specific</a:t>
            </a:r>
          </a:p>
          <a:p>
            <a:pPr>
              <a:spcAft>
                <a:spcPts val="2400"/>
              </a:spcAft>
            </a:pPr>
            <a:r>
              <a:rPr lang="en-US" dirty="0" smtClean="0"/>
              <a:t>Observable</a:t>
            </a:r>
          </a:p>
          <a:p>
            <a:pPr>
              <a:spcAft>
                <a:spcPts val="2400"/>
              </a:spcAft>
            </a:pPr>
            <a:r>
              <a:rPr lang="en-US" dirty="0" smtClean="0"/>
              <a:t>Measurable </a:t>
            </a:r>
            <a:r>
              <a:rPr lang="en-US" sz="1000" dirty="0" smtClean="0"/>
              <a:t> </a:t>
            </a:r>
            <a:endParaRPr lang="en-US" sz="1600" dirty="0" smtClean="0"/>
          </a:p>
          <a:p>
            <a:pPr>
              <a:spcAft>
                <a:spcPts val="2400"/>
              </a:spcAft>
            </a:pPr>
            <a:r>
              <a:rPr lang="en-US" dirty="0" smtClean="0"/>
              <a:t> Mission-Critical</a:t>
            </a:r>
            <a:endParaRPr lang="en-US" sz="1400" dirty="0" smtClean="0"/>
          </a:p>
          <a:p>
            <a:pPr>
              <a:spcAft>
                <a:spcPts val="2400"/>
              </a:spcAft>
            </a:pPr>
            <a:r>
              <a:rPr lang="en-US" dirty="0" smtClean="0"/>
              <a:t> Culturally Competent</a:t>
            </a:r>
            <a:r>
              <a:rPr lang="en-US" sz="900" dirty="0" smtClean="0"/>
              <a:t>  </a:t>
            </a:r>
            <a:endParaRPr lang="en-US" sz="1400" dirty="0" smtClean="0"/>
          </a:p>
          <a:p>
            <a:pPr>
              <a:spcAft>
                <a:spcPts val="2400"/>
              </a:spcAft>
            </a:pPr>
            <a:r>
              <a:rPr lang="en-US" dirty="0" smtClean="0"/>
              <a:t> Clear and Reasonable</a:t>
            </a:r>
            <a:endParaRPr lang="en-US" sz="1400" dirty="0" smtClean="0"/>
          </a:p>
          <a:p>
            <a:pPr>
              <a:buNone/>
            </a:pPr>
            <a:endParaRPr lang="en-US" dirty="0" smtClean="0"/>
          </a:p>
          <a:p>
            <a:pPr marL="0" indent="0">
              <a:spcAft>
                <a:spcPts val="2400"/>
              </a:spcAft>
              <a:buNone/>
            </a:pPr>
            <a:endParaRPr lang="en-US" sz="2800" dirty="0" smtClean="0"/>
          </a:p>
        </p:txBody>
      </p:sp>
      <p:sp>
        <p:nvSpPr>
          <p:cNvPr id="3" name="Title 2"/>
          <p:cNvSpPr>
            <a:spLocks noGrp="1"/>
          </p:cNvSpPr>
          <p:nvPr>
            <p:ph type="title"/>
          </p:nvPr>
        </p:nvSpPr>
        <p:spPr>
          <a:xfrm>
            <a:off x="470647" y="900056"/>
            <a:ext cx="8229600" cy="591671"/>
          </a:xfrm>
        </p:spPr>
        <p:txBody>
          <a:bodyPr>
            <a:normAutofit fontScale="90000"/>
          </a:bodyPr>
          <a:lstStyle/>
          <a:p>
            <a:r>
              <a:rPr lang="en-US" dirty="0" smtClean="0"/>
              <a:t/>
            </a:r>
            <a:br>
              <a:rPr lang="en-US" dirty="0" smtClean="0"/>
            </a:br>
            <a:r>
              <a:rPr lang="en-US" sz="3000" dirty="0" smtClean="0"/>
              <a:t>Effective Benchmarks and Indicators are:</a:t>
            </a:r>
            <a:br>
              <a:rPr lang="en-US" sz="3000" dirty="0" smtClean="0"/>
            </a:br>
            <a:endParaRPr lang="en-US" sz="3000"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48</a:t>
            </a:fld>
            <a:endParaRPr lang="en-US" dirty="0">
              <a:latin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86840"/>
            <a:ext cx="8229600" cy="4620451"/>
          </a:xfrm>
        </p:spPr>
        <p:txBody>
          <a:bodyPr>
            <a:normAutofit/>
          </a:bodyPr>
          <a:lstStyle/>
          <a:p>
            <a:pPr marL="0" indent="0">
              <a:spcAft>
                <a:spcPts val="1200"/>
              </a:spcAft>
              <a:buNone/>
            </a:pPr>
            <a:r>
              <a:rPr lang="en-US" b="1" dirty="0" smtClean="0"/>
              <a:t>Day One</a:t>
            </a:r>
          </a:p>
          <a:p>
            <a:pPr lvl="1">
              <a:spcAft>
                <a:spcPts val="1200"/>
              </a:spcAft>
            </a:pPr>
            <a:r>
              <a:rPr lang="en-US" dirty="0" smtClean="0"/>
              <a:t>Introduction</a:t>
            </a:r>
          </a:p>
          <a:p>
            <a:pPr lvl="1">
              <a:spcAft>
                <a:spcPts val="1200"/>
              </a:spcAft>
            </a:pPr>
            <a:r>
              <a:rPr lang="en-US" dirty="0"/>
              <a:t>Child Welfare Vision, Mission, Values, and Practice Model</a:t>
            </a:r>
          </a:p>
          <a:p>
            <a:pPr lvl="1">
              <a:spcAft>
                <a:spcPts val="1200"/>
              </a:spcAft>
            </a:pPr>
            <a:r>
              <a:rPr lang="en-US" dirty="0" smtClean="0"/>
              <a:t> Child Welfare As An Open System</a:t>
            </a:r>
          </a:p>
          <a:p>
            <a:pPr lvl="1">
              <a:spcAft>
                <a:spcPts val="1200"/>
              </a:spcAft>
            </a:pPr>
            <a:r>
              <a:rPr lang="en-US" dirty="0" smtClean="0"/>
              <a:t>Continuous Quality Improvement (CQI)</a:t>
            </a:r>
          </a:p>
          <a:p>
            <a:pPr lvl="1">
              <a:spcAft>
                <a:spcPts val="1200"/>
              </a:spcAft>
            </a:pPr>
            <a:r>
              <a:rPr lang="en-US" dirty="0" smtClean="0"/>
              <a:t>Defining Key Outcomes In Serving Families</a:t>
            </a:r>
          </a:p>
          <a:p>
            <a:pPr lvl="1">
              <a:spcAft>
                <a:spcPts val="1200"/>
              </a:spcAft>
            </a:pPr>
            <a:r>
              <a:rPr lang="en-US" dirty="0" smtClean="0"/>
              <a:t>Identifying Benchmarks And Indicators</a:t>
            </a:r>
          </a:p>
          <a:p>
            <a:pPr>
              <a:buNone/>
            </a:pPr>
            <a:endParaRPr lang="en-US" dirty="0" smtClean="0"/>
          </a:p>
          <a:p>
            <a:endParaRPr lang="en-US" dirty="0" smtClean="0"/>
          </a:p>
        </p:txBody>
      </p:sp>
      <p:sp>
        <p:nvSpPr>
          <p:cNvPr id="3" name="Title 2"/>
          <p:cNvSpPr>
            <a:spLocks noGrp="1"/>
          </p:cNvSpPr>
          <p:nvPr>
            <p:ph type="title"/>
          </p:nvPr>
        </p:nvSpPr>
        <p:spPr/>
        <p:txBody>
          <a:bodyPr>
            <a:normAutofit/>
          </a:bodyPr>
          <a:lstStyle/>
          <a:p>
            <a:r>
              <a:rPr lang="en-US" dirty="0" smtClean="0"/>
              <a:t>Agenda</a:t>
            </a:r>
            <a:endParaRPr lang="en-US" dirty="0"/>
          </a:p>
        </p:txBody>
      </p:sp>
      <p:sp>
        <p:nvSpPr>
          <p:cNvPr id="6" name="Right Arrow 5"/>
          <p:cNvSpPr/>
          <p:nvPr/>
        </p:nvSpPr>
        <p:spPr>
          <a:xfrm>
            <a:off x="7252952" y="52269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1"/>
          </p:nvPr>
        </p:nvSpPr>
        <p:spPr/>
        <p:txBody>
          <a:bodyPr/>
          <a:lstStyle/>
          <a:p>
            <a:pPr>
              <a:defRPr/>
            </a:pPr>
            <a:fld id="{8E0BD697-C650-4553-8269-3DAFA0DE6DB9}" type="slidenum">
              <a:rPr lang="en-US" smtClean="0"/>
              <a:pPr>
                <a:defRPr/>
              </a:pPr>
              <a:t>49</a:t>
            </a:fld>
            <a:endParaRPr lang="en-US" dirty="0">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t>Participants will be able to:</a:t>
            </a:r>
          </a:p>
          <a:p>
            <a:pPr lvl="0">
              <a:spcAft>
                <a:spcPts val="3000"/>
              </a:spcAft>
            </a:pPr>
            <a:r>
              <a:rPr lang="en-US" dirty="0" smtClean="0"/>
              <a:t>Define organizational mission and outcomes that are consistent with the </a:t>
            </a:r>
            <a:r>
              <a:rPr lang="en-US" i="1" dirty="0" smtClean="0"/>
              <a:t>Adoption and Safe Families Act</a:t>
            </a:r>
            <a:r>
              <a:rPr lang="en-US" dirty="0" smtClean="0"/>
              <a:t> and the Pennsylvania </a:t>
            </a:r>
            <a:r>
              <a:rPr lang="en-US" dirty="0"/>
              <a:t>Child Welfare Practice Model</a:t>
            </a:r>
            <a:r>
              <a:rPr lang="en-US" dirty="0" smtClean="0"/>
              <a:t>;</a:t>
            </a:r>
          </a:p>
          <a:p>
            <a:pPr lvl="0">
              <a:spcAft>
                <a:spcPts val="3000"/>
              </a:spcAft>
            </a:pPr>
            <a:r>
              <a:rPr lang="en-US" dirty="0" smtClean="0"/>
              <a:t>Identify the components of an Open System Model;</a:t>
            </a:r>
          </a:p>
          <a:p>
            <a:pPr lvl="0">
              <a:spcAft>
                <a:spcPts val="3000"/>
              </a:spcAft>
            </a:pPr>
            <a:r>
              <a:rPr lang="en-US" dirty="0" smtClean="0"/>
              <a:t>Describe how Continuous Quality Improvement (CQI) can be achieved using the DAPIM</a:t>
            </a:r>
            <a:r>
              <a:rPr lang="en-US" baseline="30000" dirty="0" smtClean="0"/>
              <a:t>TM  </a:t>
            </a:r>
            <a:r>
              <a:rPr lang="en-US" dirty="0" smtClean="0"/>
              <a:t>framework; </a:t>
            </a:r>
          </a:p>
          <a:p>
            <a:pPr>
              <a:buNone/>
            </a:pPr>
            <a:endParaRPr lang="en-US" dirty="0" smtClean="0"/>
          </a:p>
        </p:txBody>
      </p:sp>
      <p:sp>
        <p:nvSpPr>
          <p:cNvPr id="3" name="Title 2"/>
          <p:cNvSpPr>
            <a:spLocks noGrp="1"/>
          </p:cNvSpPr>
          <p:nvPr>
            <p:ph type="title"/>
          </p:nvPr>
        </p:nvSpPr>
        <p:spPr>
          <a:xfrm>
            <a:off x="470647" y="884816"/>
            <a:ext cx="8229600" cy="591671"/>
          </a:xfrm>
        </p:spPr>
        <p:txBody>
          <a:bodyPr>
            <a:normAutofit/>
          </a:bodyPr>
          <a:lstStyle/>
          <a:p>
            <a:r>
              <a:rPr lang="en-US" dirty="0" smtClean="0"/>
              <a:t>Learning Objectives</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5</a:t>
            </a:fld>
            <a:endParaRPr lang="en-US" dirty="0">
              <a:latin typeface="Arial" charset="0"/>
            </a:endParaRPr>
          </a:p>
        </p:txBody>
      </p:sp>
      <p:sp>
        <p:nvSpPr>
          <p:cNvPr id="4" name="Right Arrow 3"/>
          <p:cNvSpPr/>
          <p:nvPr/>
        </p:nvSpPr>
        <p:spPr bwMode="auto">
          <a:xfrm>
            <a:off x="7443988" y="5269841"/>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spcAft>
                <a:spcPts val="1800"/>
              </a:spcAft>
              <a:buNone/>
            </a:pPr>
            <a:r>
              <a:rPr lang="en-US" b="1" dirty="0" smtClean="0"/>
              <a:t>Day Two</a:t>
            </a:r>
          </a:p>
          <a:p>
            <a:pPr lvl="1">
              <a:spcAft>
                <a:spcPts val="1800"/>
              </a:spcAft>
            </a:pPr>
            <a:r>
              <a:rPr lang="en-US" dirty="0" smtClean="0"/>
              <a:t>Performance Actions And Performance Capacity</a:t>
            </a:r>
          </a:p>
          <a:p>
            <a:pPr lvl="1">
              <a:spcAft>
                <a:spcPts val="1800"/>
              </a:spcAft>
            </a:pPr>
            <a:r>
              <a:rPr lang="en-US" dirty="0" smtClean="0"/>
              <a:t>Assessing For Change</a:t>
            </a:r>
          </a:p>
          <a:p>
            <a:pPr lvl="1">
              <a:spcAft>
                <a:spcPts val="1800"/>
              </a:spcAft>
            </a:pPr>
            <a:r>
              <a:rPr lang="en-US" dirty="0" smtClean="0"/>
              <a:t>Planning For Change </a:t>
            </a:r>
          </a:p>
          <a:p>
            <a:pPr lvl="1">
              <a:spcAft>
                <a:spcPts val="1800"/>
              </a:spcAft>
            </a:pPr>
            <a:r>
              <a:rPr lang="en-US" dirty="0" smtClean="0"/>
              <a:t>Implementing The Change Process</a:t>
            </a:r>
          </a:p>
          <a:p>
            <a:pPr lvl="1">
              <a:spcAft>
                <a:spcPts val="1800"/>
              </a:spcAft>
            </a:pPr>
            <a:r>
              <a:rPr lang="en-US" dirty="0" smtClean="0"/>
              <a:t>Monitoring Progress</a:t>
            </a:r>
          </a:p>
          <a:p>
            <a:pPr lvl="1">
              <a:spcAft>
                <a:spcPts val="1800"/>
              </a:spcAft>
            </a:pPr>
            <a:r>
              <a:rPr lang="en-US" dirty="0" smtClean="0"/>
              <a:t>Transferring Skills To Practice</a:t>
            </a:r>
          </a:p>
          <a:p>
            <a:pPr lvl="1">
              <a:spcAft>
                <a:spcPts val="1800"/>
              </a:spcAft>
            </a:pPr>
            <a:r>
              <a:rPr lang="en-US" dirty="0" smtClean="0"/>
              <a:t>Evaluation And Closure</a:t>
            </a:r>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50</a:t>
            </a:fld>
            <a:endParaRPr lang="en-US" dirty="0">
              <a:latin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spcAft>
                <a:spcPts val="2400"/>
              </a:spcAft>
            </a:pPr>
            <a:r>
              <a:rPr lang="en-US" dirty="0" smtClean="0"/>
              <a:t>Workforce capacity- a unit or department’s combined knowledge and skills. </a:t>
            </a:r>
          </a:p>
          <a:p>
            <a:pPr lvl="0">
              <a:spcAft>
                <a:spcPts val="2400"/>
              </a:spcAft>
            </a:pPr>
            <a:r>
              <a:rPr lang="en-US" dirty="0" smtClean="0"/>
              <a:t>Functional capacity- Use of strategic support functions</a:t>
            </a:r>
          </a:p>
          <a:p>
            <a:pPr>
              <a:spcAft>
                <a:spcPts val="2400"/>
              </a:spcAft>
            </a:pPr>
            <a:r>
              <a:rPr lang="en-US" dirty="0" smtClean="0"/>
              <a:t>Trust- </a:t>
            </a:r>
          </a:p>
          <a:p>
            <a:pPr lvl="1">
              <a:spcAft>
                <a:spcPts val="2400"/>
              </a:spcAft>
            </a:pPr>
            <a:r>
              <a:rPr lang="en-US" dirty="0" smtClean="0"/>
              <a:t>Perceived level of physical and emotional safety within the work place.  </a:t>
            </a:r>
          </a:p>
          <a:p>
            <a:pPr lvl="1">
              <a:spcAft>
                <a:spcPts val="2400"/>
              </a:spcAft>
            </a:pPr>
            <a:r>
              <a:rPr lang="en-US" dirty="0" smtClean="0"/>
              <a:t>Partnerships, cliques, or subcultures</a:t>
            </a:r>
            <a:endParaRPr lang="en-US" dirty="0"/>
          </a:p>
        </p:txBody>
      </p:sp>
      <p:sp>
        <p:nvSpPr>
          <p:cNvPr id="3" name="Title 2"/>
          <p:cNvSpPr>
            <a:spLocks noGrp="1"/>
          </p:cNvSpPr>
          <p:nvPr>
            <p:ph type="title"/>
          </p:nvPr>
        </p:nvSpPr>
        <p:spPr/>
        <p:txBody>
          <a:bodyPr/>
          <a:lstStyle/>
          <a:p>
            <a:r>
              <a:rPr lang="en-US" dirty="0" smtClean="0"/>
              <a:t>Performance Capacity</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51</a:t>
            </a:fld>
            <a:endParaRPr lang="en-US" dirty="0">
              <a:latin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2400"/>
              </a:spcAft>
              <a:buNone/>
            </a:pPr>
            <a:endParaRPr lang="en-US" sz="4400" dirty="0" smtClean="0"/>
          </a:p>
          <a:p>
            <a:pPr marL="0" indent="0" algn="ctr">
              <a:spcAft>
                <a:spcPts val="2400"/>
              </a:spcAft>
              <a:buNone/>
            </a:pPr>
            <a:r>
              <a:rPr lang="en-US" sz="4400" dirty="0" smtClean="0"/>
              <a:t>Skills</a:t>
            </a:r>
            <a:r>
              <a:rPr lang="en-US" sz="4400" dirty="0"/>
              <a:t> </a:t>
            </a:r>
            <a:r>
              <a:rPr lang="en-US" sz="4400" dirty="0" smtClean="0"/>
              <a:t>and Knowledge</a:t>
            </a:r>
          </a:p>
        </p:txBody>
      </p:sp>
      <p:sp>
        <p:nvSpPr>
          <p:cNvPr id="3" name="Title 2"/>
          <p:cNvSpPr>
            <a:spLocks noGrp="1"/>
          </p:cNvSpPr>
          <p:nvPr>
            <p:ph type="title"/>
          </p:nvPr>
        </p:nvSpPr>
        <p:spPr/>
        <p:txBody>
          <a:bodyPr/>
          <a:lstStyle/>
          <a:p>
            <a:r>
              <a:rPr lang="en-US" dirty="0" smtClean="0"/>
              <a:t>Competencies</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52</a:t>
            </a:fld>
            <a:endParaRPr lang="en-US" dirty="0">
              <a:latin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Skill?</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pPr marL="0" indent="0">
              <a:buNone/>
            </a:pPr>
            <a:r>
              <a:rPr lang="en-US" sz="3200" dirty="0" smtClean="0"/>
              <a:t>A specific </a:t>
            </a:r>
            <a:r>
              <a:rPr lang="en-US" sz="3200" dirty="0"/>
              <a:t>behavior that the worker uses in the helping process</a:t>
            </a:r>
            <a:r>
              <a:rPr lang="en-US" sz="3200" dirty="0" smtClean="0"/>
              <a:t>.</a:t>
            </a:r>
          </a:p>
          <a:p>
            <a:pPr marL="0" indent="0">
              <a:buNone/>
            </a:pPr>
            <a:endParaRPr lang="en-US" dirty="0"/>
          </a:p>
          <a:p>
            <a:pPr marL="0" indent="0">
              <a:buNone/>
            </a:pPr>
            <a:endParaRPr lang="en-US" dirty="0" smtClean="0"/>
          </a:p>
          <a:p>
            <a:pPr marL="0" indent="0">
              <a:buNone/>
            </a:pPr>
            <a:r>
              <a:rPr lang="en-US" sz="2000" dirty="0" smtClean="0"/>
              <a:t> </a:t>
            </a:r>
            <a:r>
              <a:rPr lang="en-US" sz="2000" dirty="0"/>
              <a:t>(Shulman, 1999</a:t>
            </a:r>
            <a:r>
              <a:rPr lang="en-US" sz="2000" dirty="0" smtClean="0"/>
              <a:t>)</a:t>
            </a:r>
            <a:endParaRPr lang="en-US" sz="2000"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53</a:t>
            </a:fld>
            <a:endParaRPr lang="en-US" dirty="0">
              <a:latin typeface="Arial" charset="0"/>
            </a:endParaRPr>
          </a:p>
        </p:txBody>
      </p:sp>
    </p:spTree>
    <p:extLst>
      <p:ext uri="{BB962C8B-B14F-4D97-AF65-F5344CB8AC3E}">
        <p14:creationId xmlns:p14="http://schemas.microsoft.com/office/powerpoint/2010/main" val="70370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766" y="1593381"/>
            <a:ext cx="8247888" cy="4760260"/>
          </a:xfrm>
        </p:spPr>
        <p:txBody>
          <a:bodyPr>
            <a:normAutofit/>
          </a:bodyPr>
          <a:lstStyle/>
          <a:p>
            <a:pPr>
              <a:spcAft>
                <a:spcPts val="1800"/>
              </a:spcAft>
            </a:pPr>
            <a:r>
              <a:rPr lang="en-US" dirty="0" smtClean="0"/>
              <a:t>Engaging</a:t>
            </a:r>
          </a:p>
          <a:p>
            <a:pPr>
              <a:spcAft>
                <a:spcPts val="1800"/>
              </a:spcAft>
            </a:pPr>
            <a:r>
              <a:rPr lang="en-US" dirty="0" smtClean="0"/>
              <a:t>Teaming</a:t>
            </a:r>
            <a:endParaRPr lang="en-US" dirty="0"/>
          </a:p>
          <a:p>
            <a:pPr>
              <a:spcAft>
                <a:spcPts val="1800"/>
              </a:spcAft>
            </a:pPr>
            <a:r>
              <a:rPr lang="en-US" dirty="0" smtClean="0"/>
              <a:t>Assessing and Understanding</a:t>
            </a:r>
          </a:p>
          <a:p>
            <a:pPr>
              <a:spcAft>
                <a:spcPts val="1800"/>
              </a:spcAft>
            </a:pPr>
            <a:r>
              <a:rPr lang="en-US" dirty="0" smtClean="0"/>
              <a:t>Planning</a:t>
            </a:r>
            <a:endParaRPr lang="en-US" dirty="0"/>
          </a:p>
          <a:p>
            <a:pPr>
              <a:spcAft>
                <a:spcPts val="1800"/>
              </a:spcAft>
            </a:pPr>
            <a:r>
              <a:rPr lang="en-US" dirty="0" smtClean="0"/>
              <a:t>Implementing</a:t>
            </a:r>
            <a:endParaRPr lang="en-US" dirty="0"/>
          </a:p>
          <a:p>
            <a:pPr>
              <a:spcAft>
                <a:spcPts val="1800"/>
              </a:spcAft>
            </a:pPr>
            <a:r>
              <a:rPr lang="en-US" dirty="0" smtClean="0"/>
              <a:t>Monitoring and Adjusting</a:t>
            </a:r>
          </a:p>
          <a:p>
            <a:pPr>
              <a:spcAft>
                <a:spcPts val="2400"/>
              </a:spcAft>
            </a:pPr>
            <a:endParaRPr lang="en-US" dirty="0" smtClean="0"/>
          </a:p>
        </p:txBody>
      </p:sp>
      <p:sp>
        <p:nvSpPr>
          <p:cNvPr id="3" name="Title 2"/>
          <p:cNvSpPr>
            <a:spLocks noGrp="1"/>
          </p:cNvSpPr>
          <p:nvPr>
            <p:ph type="title"/>
          </p:nvPr>
        </p:nvSpPr>
        <p:spPr>
          <a:xfrm>
            <a:off x="392806" y="901521"/>
            <a:ext cx="8229600" cy="502276"/>
          </a:xfrm>
        </p:spPr>
        <p:txBody>
          <a:bodyPr>
            <a:normAutofit fontScale="90000"/>
          </a:bodyPr>
          <a:lstStyle/>
          <a:p>
            <a:r>
              <a:rPr lang="en-US" sz="3000" dirty="0" smtClean="0"/>
              <a:t/>
            </a:r>
            <a:br>
              <a:rPr lang="en-US" sz="3000" dirty="0" smtClean="0"/>
            </a:br>
            <a:r>
              <a:rPr lang="en-US" sz="3000" dirty="0" smtClean="0"/>
              <a:t>Skills</a:t>
            </a:r>
            <a:r>
              <a:rPr lang="en-US" dirty="0" smtClean="0"/>
              <a:t/>
            </a:r>
            <a:br>
              <a:rPr lang="en-US" dirty="0" smtClean="0"/>
            </a:b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54</a:t>
            </a:fld>
            <a:endParaRPr lang="en-US" dirty="0">
              <a:latin typeface="Arial" charset="0"/>
            </a:endParaRPr>
          </a:p>
        </p:txBody>
      </p:sp>
    </p:spTree>
    <p:extLst>
      <p:ext uri="{BB962C8B-B14F-4D97-AF65-F5344CB8AC3E}">
        <p14:creationId xmlns:p14="http://schemas.microsoft.com/office/powerpoint/2010/main" val="17932277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Skill is Responsible</a:t>
            </a:r>
            <a:r>
              <a:rPr lang="en-US" dirty="0" smtClean="0"/>
              <a:t>? </a:t>
            </a:r>
            <a:endParaRPr lang="en-US" dirty="0"/>
          </a:p>
        </p:txBody>
      </p:sp>
      <p:sp>
        <p:nvSpPr>
          <p:cNvPr id="3" name="Content Placeholder 2"/>
          <p:cNvSpPr>
            <a:spLocks noGrp="1"/>
          </p:cNvSpPr>
          <p:nvPr>
            <p:ph idx="1"/>
          </p:nvPr>
        </p:nvSpPr>
        <p:spPr/>
        <p:txBody>
          <a:bodyPr/>
          <a:lstStyle/>
          <a:p>
            <a:pPr marL="0" indent="0" algn="ctr">
              <a:spcAft>
                <a:spcPts val="1800"/>
              </a:spcAft>
              <a:buNone/>
            </a:pPr>
            <a:r>
              <a:rPr lang="en-US" b="1" dirty="0" smtClean="0"/>
              <a:t>Monitoring </a:t>
            </a:r>
            <a:r>
              <a:rPr lang="en-US" b="1" dirty="0"/>
              <a:t>and </a:t>
            </a:r>
            <a:r>
              <a:rPr lang="en-US" b="1" dirty="0" smtClean="0"/>
              <a:t>Adjusting?</a:t>
            </a:r>
          </a:p>
          <a:p>
            <a:pPr marL="0" indent="0" algn="ctr">
              <a:spcAft>
                <a:spcPts val="1800"/>
              </a:spcAft>
              <a:buNone/>
            </a:pPr>
            <a:endParaRPr lang="en-US" b="1" dirty="0" smtClean="0"/>
          </a:p>
          <a:p>
            <a:pPr marL="0" indent="0" algn="ctr">
              <a:spcAft>
                <a:spcPts val="1800"/>
              </a:spcAft>
              <a:buNone/>
            </a:pPr>
            <a:endParaRPr lang="en-US" b="1" dirty="0" smtClean="0"/>
          </a:p>
          <a:p>
            <a:pPr marL="0" indent="0" algn="ctr">
              <a:spcAft>
                <a:spcPts val="1800"/>
              </a:spcAft>
              <a:buNone/>
            </a:pPr>
            <a:r>
              <a:rPr lang="en-US" b="1" dirty="0" smtClean="0"/>
              <a:t>Assessing </a:t>
            </a:r>
            <a:r>
              <a:rPr lang="en-US" b="1" dirty="0"/>
              <a:t>and </a:t>
            </a:r>
            <a:r>
              <a:rPr lang="en-US" b="1" dirty="0" smtClean="0"/>
              <a:t>Understanding?</a:t>
            </a:r>
          </a:p>
          <a:p>
            <a:pPr marL="0" indent="0" algn="ctr">
              <a:spcAft>
                <a:spcPts val="1800"/>
              </a:spcAft>
              <a:buNone/>
            </a:pPr>
            <a:endParaRPr lang="en-US" b="1" dirty="0" smtClean="0"/>
          </a:p>
          <a:p>
            <a:pPr marL="0" indent="0" algn="ctr">
              <a:spcAft>
                <a:spcPts val="1800"/>
              </a:spcAft>
              <a:buNone/>
            </a:pPr>
            <a:endParaRPr lang="en-US" b="1" dirty="0" smtClean="0"/>
          </a:p>
          <a:p>
            <a:pPr marL="0" indent="0" algn="ctr">
              <a:spcAft>
                <a:spcPts val="1800"/>
              </a:spcAft>
              <a:buNone/>
            </a:pPr>
            <a:r>
              <a:rPr lang="en-US" b="1" dirty="0" smtClean="0"/>
              <a:t>Engaging?</a:t>
            </a:r>
            <a:endParaRPr lang="en-US" b="1" dirty="0"/>
          </a:p>
          <a:p>
            <a:pPr marL="0" indent="0">
              <a:spcAft>
                <a:spcPts val="1800"/>
              </a:spcAft>
              <a:buNone/>
            </a:pPr>
            <a:endParaRPr lang="en-US" dirty="0" smtClean="0"/>
          </a:p>
          <a:p>
            <a:pPr>
              <a:spcAft>
                <a:spcPts val="1800"/>
              </a:spcAft>
            </a:pPr>
            <a:endParaRPr lang="en-US" dirty="0"/>
          </a:p>
          <a:p>
            <a:pPr>
              <a:spcAft>
                <a:spcPts val="1800"/>
              </a:spcAft>
            </a:pPr>
            <a:endParaRPr lang="en-US"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55</a:t>
            </a:fld>
            <a:endParaRPr lang="en-US" dirty="0">
              <a:latin typeface="Arial" charset="0"/>
            </a:endParaRPr>
          </a:p>
        </p:txBody>
      </p:sp>
      <p:sp>
        <p:nvSpPr>
          <p:cNvPr id="5" name="Down Arrow 4"/>
          <p:cNvSpPr/>
          <p:nvPr/>
        </p:nvSpPr>
        <p:spPr bwMode="auto">
          <a:xfrm>
            <a:off x="4233801" y="2086185"/>
            <a:ext cx="484632" cy="9784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6" name="Down Arrow 5"/>
          <p:cNvSpPr/>
          <p:nvPr/>
        </p:nvSpPr>
        <p:spPr bwMode="auto">
          <a:xfrm>
            <a:off x="4295813" y="4234617"/>
            <a:ext cx="484632" cy="9784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76303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1)">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3200" dirty="0" smtClean="0"/>
              <a:t>“</a:t>
            </a:r>
            <a:r>
              <a:rPr lang="en-US" sz="3200" dirty="0"/>
              <a:t>What do my workers need to know to do a specific job</a:t>
            </a:r>
            <a:r>
              <a:rPr lang="en-US" sz="3200" dirty="0" smtClean="0"/>
              <a:t>?” </a:t>
            </a:r>
          </a:p>
          <a:p>
            <a:pPr marL="0" indent="0">
              <a:buNone/>
            </a:pPr>
            <a:endParaRPr lang="en-US" sz="3200" dirty="0" smtClean="0"/>
          </a:p>
          <a:p>
            <a:pPr marL="0" indent="0">
              <a:buNone/>
            </a:pPr>
            <a:endParaRPr lang="en-US" sz="3200" dirty="0"/>
          </a:p>
          <a:p>
            <a:pPr marL="0" indent="0">
              <a:buNone/>
            </a:pPr>
            <a:r>
              <a:rPr lang="en-US" sz="3200" dirty="0" smtClean="0"/>
              <a:t>“</a:t>
            </a:r>
            <a:r>
              <a:rPr lang="en-US" sz="3200" dirty="0"/>
              <a:t>What knowledge does this worker need?”  </a:t>
            </a:r>
          </a:p>
          <a:p>
            <a:pPr marL="0" indent="0">
              <a:buNone/>
            </a:pPr>
            <a:endParaRPr lang="en-US" dirty="0" smtClean="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56</a:t>
            </a:fld>
            <a:endParaRPr lang="en-US" dirty="0">
              <a:latin typeface="Arial" charset="0"/>
            </a:endParaRPr>
          </a:p>
        </p:txBody>
      </p:sp>
    </p:spTree>
    <p:extLst>
      <p:ext uri="{BB962C8B-B14F-4D97-AF65-F5344CB8AC3E}">
        <p14:creationId xmlns:p14="http://schemas.microsoft.com/office/powerpoint/2010/main" val="25786702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0" indent="0">
              <a:spcAft>
                <a:spcPts val="1800"/>
              </a:spcAft>
              <a:buNone/>
            </a:pPr>
            <a:r>
              <a:rPr lang="en-US" b="1" dirty="0" smtClean="0"/>
              <a:t>Identify the following for which a child welfare professional needs to meet your assigned QSR indicator:</a:t>
            </a:r>
          </a:p>
          <a:p>
            <a:pPr marL="0" lvl="0" indent="0">
              <a:spcAft>
                <a:spcPts val="1800"/>
              </a:spcAft>
              <a:buNone/>
            </a:pPr>
            <a:endParaRPr lang="en-US" b="1" dirty="0" smtClean="0"/>
          </a:p>
          <a:p>
            <a:pPr lvl="1">
              <a:spcAft>
                <a:spcPts val="1800"/>
              </a:spcAft>
              <a:buFont typeface="Arial" panose="020B0604020202020204" pitchFamily="34" charset="0"/>
              <a:buChar char="•"/>
            </a:pPr>
            <a:r>
              <a:rPr lang="en-US" sz="3200" dirty="0"/>
              <a:t>S</a:t>
            </a:r>
            <a:r>
              <a:rPr lang="en-US" sz="3200" dirty="0" smtClean="0"/>
              <a:t>kills </a:t>
            </a:r>
          </a:p>
          <a:p>
            <a:pPr lvl="1">
              <a:spcAft>
                <a:spcPts val="1800"/>
              </a:spcAft>
              <a:buFont typeface="Arial" panose="020B0604020202020204" pitchFamily="34" charset="0"/>
              <a:buChar char="•"/>
            </a:pPr>
            <a:r>
              <a:rPr lang="en-US" sz="3200" dirty="0" smtClean="0"/>
              <a:t>Knowledge </a:t>
            </a:r>
          </a:p>
        </p:txBody>
      </p:sp>
      <p:sp>
        <p:nvSpPr>
          <p:cNvPr id="3" name="Title 2"/>
          <p:cNvSpPr>
            <a:spLocks noGrp="1"/>
          </p:cNvSpPr>
          <p:nvPr>
            <p:ph type="title"/>
          </p:nvPr>
        </p:nvSpPr>
        <p:spPr/>
        <p:txBody>
          <a:bodyPr/>
          <a:lstStyle/>
          <a:p>
            <a:r>
              <a:rPr lang="en-US" dirty="0" smtClean="0"/>
              <a:t>Competency Tasks</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57</a:t>
            </a:fld>
            <a:endParaRPr lang="en-US" dirty="0">
              <a:latin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751526"/>
            <a:ext cx="8247888" cy="4447567"/>
          </a:xfrm>
        </p:spPr>
        <p:txBody>
          <a:bodyPr>
            <a:normAutofit lnSpcReduction="10000"/>
          </a:bodyPr>
          <a:lstStyle/>
          <a:p>
            <a:pPr lvl="0">
              <a:spcAft>
                <a:spcPts val="3000"/>
              </a:spcAft>
            </a:pPr>
            <a:r>
              <a:rPr lang="en-US" sz="4000" dirty="0" smtClean="0"/>
              <a:t>Prioritizing gaps</a:t>
            </a:r>
          </a:p>
          <a:p>
            <a:pPr lvl="0">
              <a:spcAft>
                <a:spcPts val="3000"/>
              </a:spcAft>
            </a:pPr>
            <a:r>
              <a:rPr lang="en-US" sz="4000" dirty="0" smtClean="0"/>
              <a:t>Root cause analysis</a:t>
            </a:r>
          </a:p>
          <a:p>
            <a:pPr lvl="0">
              <a:spcAft>
                <a:spcPts val="3000"/>
              </a:spcAft>
            </a:pPr>
            <a:endParaRPr lang="en-US" dirty="0"/>
          </a:p>
          <a:p>
            <a:pPr lvl="0">
              <a:spcAft>
                <a:spcPts val="3000"/>
              </a:spcAft>
            </a:pPr>
            <a:endParaRPr lang="en-US" dirty="0" smtClean="0"/>
          </a:p>
          <a:p>
            <a:pPr marL="0" indent="0">
              <a:spcAft>
                <a:spcPts val="3000"/>
              </a:spcAft>
              <a:buNone/>
            </a:pPr>
            <a:r>
              <a:rPr lang="en-US" sz="2200" dirty="0">
                <a:solidFill>
                  <a:schemeClr val="tx2"/>
                </a:solidFill>
              </a:rPr>
              <a:t>APHSA, 2009</a:t>
            </a:r>
          </a:p>
          <a:p>
            <a:pPr lvl="0">
              <a:spcAft>
                <a:spcPts val="3000"/>
              </a:spcAft>
            </a:pPr>
            <a:endParaRPr lang="en-US" dirty="0" smtClean="0"/>
          </a:p>
        </p:txBody>
      </p:sp>
      <p:sp>
        <p:nvSpPr>
          <p:cNvPr id="3" name="Title 2"/>
          <p:cNvSpPr>
            <a:spLocks noGrp="1"/>
          </p:cNvSpPr>
          <p:nvPr>
            <p:ph type="title"/>
          </p:nvPr>
        </p:nvSpPr>
        <p:spPr>
          <a:xfrm>
            <a:off x="470647" y="854336"/>
            <a:ext cx="8229600" cy="591671"/>
          </a:xfrm>
        </p:spPr>
        <p:txBody>
          <a:bodyPr>
            <a:normAutofit/>
          </a:bodyPr>
          <a:lstStyle/>
          <a:p>
            <a:r>
              <a:rPr lang="en-US" dirty="0" smtClean="0"/>
              <a:t>Bridge to Planning</a:t>
            </a:r>
            <a:endParaRPr lang="en-US" dirty="0"/>
          </a:p>
        </p:txBody>
      </p:sp>
      <p:sp>
        <p:nvSpPr>
          <p:cNvPr id="7" name="Slide Number Placeholder 6"/>
          <p:cNvSpPr>
            <a:spLocks noGrp="1"/>
          </p:cNvSpPr>
          <p:nvPr>
            <p:ph type="sldNum" sz="quarter" idx="11"/>
          </p:nvPr>
        </p:nvSpPr>
        <p:spPr/>
        <p:txBody>
          <a:bodyPr/>
          <a:lstStyle/>
          <a:p>
            <a:pPr>
              <a:defRPr/>
            </a:pPr>
            <a:fld id="{8E0BD697-C650-4553-8269-3DAFA0DE6DB9}" type="slidenum">
              <a:rPr lang="en-US" smtClean="0"/>
              <a:pPr>
                <a:defRPr/>
              </a:pPr>
              <a:t>58</a:t>
            </a:fld>
            <a:endParaRPr lang="en-US" dirty="0">
              <a:latin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200"/>
              </a:spcBef>
              <a:spcAft>
                <a:spcPts val="2400"/>
              </a:spcAft>
            </a:pPr>
            <a:endParaRPr lang="en-US" sz="1100" dirty="0" smtClean="0"/>
          </a:p>
          <a:p>
            <a:pPr marL="0" indent="0">
              <a:spcBef>
                <a:spcPts val="1200"/>
              </a:spcBef>
              <a:spcAft>
                <a:spcPts val="2400"/>
              </a:spcAft>
              <a:buNone/>
            </a:pPr>
            <a:r>
              <a:rPr lang="en-US" dirty="0" smtClean="0"/>
              <a:t>What isn’t working and why specifically is that? </a:t>
            </a:r>
            <a:endParaRPr lang="en-US" dirty="0"/>
          </a:p>
        </p:txBody>
      </p:sp>
      <p:sp>
        <p:nvSpPr>
          <p:cNvPr id="3" name="Title 2"/>
          <p:cNvSpPr>
            <a:spLocks noGrp="1"/>
          </p:cNvSpPr>
          <p:nvPr>
            <p:ph type="title"/>
          </p:nvPr>
        </p:nvSpPr>
        <p:spPr>
          <a:xfrm>
            <a:off x="470647" y="915296"/>
            <a:ext cx="8229600" cy="591671"/>
          </a:xfrm>
        </p:spPr>
        <p:txBody>
          <a:bodyPr/>
          <a:lstStyle/>
          <a:p>
            <a:r>
              <a:rPr lang="en-US" dirty="0" smtClean="0"/>
              <a:t>Root Cause Analysis</a:t>
            </a:r>
            <a:endParaRPr lang="en-US" dirty="0"/>
          </a:p>
        </p:txBody>
      </p:sp>
      <p:sp>
        <p:nvSpPr>
          <p:cNvPr id="6" name="TextBox 5"/>
          <p:cNvSpPr txBox="1"/>
          <p:nvPr/>
        </p:nvSpPr>
        <p:spPr>
          <a:xfrm>
            <a:off x="7391400" y="5257800"/>
            <a:ext cx="1371600" cy="276999"/>
          </a:xfrm>
          <a:prstGeom prst="rect">
            <a:avLst/>
          </a:prstGeom>
          <a:noFill/>
        </p:spPr>
        <p:txBody>
          <a:bodyPr wrap="square" rtlCol="0">
            <a:spAutoFit/>
          </a:bodyPr>
          <a:lstStyle/>
          <a:p>
            <a:r>
              <a:rPr lang="en-US" sz="1200" dirty="0" smtClean="0">
                <a:solidFill>
                  <a:schemeClr val="tx2"/>
                </a:solidFill>
              </a:rPr>
              <a:t>APHSA, 2009</a:t>
            </a:r>
            <a:endParaRPr lang="en-US" sz="1200" dirty="0">
              <a:solidFill>
                <a:schemeClr val="tx2"/>
              </a:solidFill>
            </a:endParaRPr>
          </a:p>
        </p:txBody>
      </p:sp>
      <p:sp>
        <p:nvSpPr>
          <p:cNvPr id="7" name="Slide Number Placeholder 6"/>
          <p:cNvSpPr>
            <a:spLocks noGrp="1"/>
          </p:cNvSpPr>
          <p:nvPr>
            <p:ph type="sldNum" sz="quarter" idx="11"/>
          </p:nvPr>
        </p:nvSpPr>
        <p:spPr/>
        <p:txBody>
          <a:bodyPr/>
          <a:lstStyle/>
          <a:p>
            <a:pPr>
              <a:defRPr/>
            </a:pPr>
            <a:fld id="{8E0BD697-C650-4553-8269-3DAFA0DE6DB9}" type="slidenum">
              <a:rPr lang="en-US" smtClean="0"/>
              <a:pPr>
                <a:defRPr/>
              </a:pPr>
              <a:t>59</a:t>
            </a:fld>
            <a:endParaRPr lang="en-US" dirty="0">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Objectives (continued)</a:t>
            </a:r>
            <a:endParaRPr lang="en-US" dirty="0"/>
          </a:p>
        </p:txBody>
      </p:sp>
      <p:sp>
        <p:nvSpPr>
          <p:cNvPr id="3" name="Content Placeholder 2"/>
          <p:cNvSpPr>
            <a:spLocks noGrp="1"/>
          </p:cNvSpPr>
          <p:nvPr>
            <p:ph idx="1"/>
          </p:nvPr>
        </p:nvSpPr>
        <p:spPr/>
        <p:txBody>
          <a:bodyPr/>
          <a:lstStyle/>
          <a:p>
            <a:pPr marL="0" indent="0">
              <a:buNone/>
            </a:pPr>
            <a:r>
              <a:rPr lang="en-US" b="1" dirty="0"/>
              <a:t>Participants will be able to</a:t>
            </a:r>
            <a:r>
              <a:rPr lang="en-US" b="1" dirty="0" smtClean="0"/>
              <a:t>:</a:t>
            </a:r>
          </a:p>
          <a:p>
            <a:pPr marL="0" indent="0">
              <a:buNone/>
            </a:pPr>
            <a:endParaRPr lang="en-US" sz="1000" dirty="0" smtClean="0"/>
          </a:p>
          <a:p>
            <a:pPr lvl="0">
              <a:spcAft>
                <a:spcPts val="2400"/>
              </a:spcAft>
            </a:pPr>
            <a:r>
              <a:rPr lang="en-US" dirty="0" smtClean="0"/>
              <a:t>Explore </a:t>
            </a:r>
            <a:r>
              <a:rPr lang="en-US" dirty="0"/>
              <a:t>ways to assess and plan work activities of the unit and staff member that will achieve identified outcomes;</a:t>
            </a:r>
          </a:p>
          <a:p>
            <a:pPr lvl="0">
              <a:spcAft>
                <a:spcPts val="2400"/>
              </a:spcAft>
            </a:pPr>
            <a:r>
              <a:rPr lang="en-US" dirty="0"/>
              <a:t>Explain how to implement necessary change within the unit; and</a:t>
            </a:r>
          </a:p>
          <a:p>
            <a:pPr lvl="0">
              <a:spcAft>
                <a:spcPts val="2400"/>
              </a:spcAft>
            </a:pPr>
            <a:r>
              <a:rPr lang="en-US" dirty="0"/>
              <a:t>Explore ways to monitor work activities to support the achievement of identified outcomes.</a:t>
            </a:r>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6</a:t>
            </a:fld>
            <a:endParaRPr lang="en-US" dirty="0">
              <a:latin typeface="Arial" charset="0"/>
            </a:endParaRPr>
          </a:p>
        </p:txBody>
      </p:sp>
    </p:spTree>
    <p:extLst>
      <p:ext uri="{BB962C8B-B14F-4D97-AF65-F5344CB8AC3E}">
        <p14:creationId xmlns:p14="http://schemas.microsoft.com/office/powerpoint/2010/main" val="3769419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764406"/>
            <a:ext cx="8247888" cy="4434688"/>
          </a:xfrm>
        </p:spPr>
        <p:txBody>
          <a:bodyPr/>
          <a:lstStyle/>
          <a:p>
            <a:pPr lvl="0">
              <a:spcAft>
                <a:spcPts val="3000"/>
              </a:spcAft>
            </a:pPr>
            <a:r>
              <a:rPr lang="en-US" dirty="0" smtClean="0"/>
              <a:t>Recommendations;</a:t>
            </a:r>
          </a:p>
          <a:p>
            <a:pPr lvl="0">
              <a:spcAft>
                <a:spcPts val="3000"/>
              </a:spcAft>
            </a:pPr>
            <a:r>
              <a:rPr lang="en-US" dirty="0" smtClean="0"/>
              <a:t>Decisions or commitments; or</a:t>
            </a:r>
          </a:p>
          <a:p>
            <a:pPr lvl="0">
              <a:spcAft>
                <a:spcPts val="3000"/>
              </a:spcAft>
            </a:pPr>
            <a:r>
              <a:rPr lang="en-US" dirty="0" smtClean="0"/>
              <a:t>Team activities.</a:t>
            </a:r>
          </a:p>
        </p:txBody>
      </p:sp>
      <p:sp>
        <p:nvSpPr>
          <p:cNvPr id="3" name="Title 2"/>
          <p:cNvSpPr>
            <a:spLocks noGrp="1"/>
          </p:cNvSpPr>
          <p:nvPr>
            <p:ph type="title"/>
          </p:nvPr>
        </p:nvSpPr>
        <p:spPr>
          <a:xfrm>
            <a:off x="470647" y="884816"/>
            <a:ext cx="8229600" cy="591671"/>
          </a:xfrm>
        </p:spPr>
        <p:txBody>
          <a:bodyPr/>
          <a:lstStyle/>
          <a:p>
            <a:r>
              <a:rPr lang="en-US" dirty="0" smtClean="0"/>
              <a:t>Three Types of Remedies </a:t>
            </a:r>
            <a:endParaRPr lang="en-US" dirty="0"/>
          </a:p>
        </p:txBody>
      </p:sp>
      <p:sp>
        <p:nvSpPr>
          <p:cNvPr id="6" name="TextBox 5"/>
          <p:cNvSpPr txBox="1"/>
          <p:nvPr/>
        </p:nvSpPr>
        <p:spPr>
          <a:xfrm>
            <a:off x="7391400" y="5257800"/>
            <a:ext cx="1371600" cy="276999"/>
          </a:xfrm>
          <a:prstGeom prst="rect">
            <a:avLst/>
          </a:prstGeom>
          <a:noFill/>
        </p:spPr>
        <p:txBody>
          <a:bodyPr wrap="square" rtlCol="0">
            <a:spAutoFit/>
          </a:bodyPr>
          <a:lstStyle/>
          <a:p>
            <a:r>
              <a:rPr lang="en-US" sz="1200" dirty="0" smtClean="0">
                <a:solidFill>
                  <a:schemeClr val="tx2"/>
                </a:solidFill>
              </a:rPr>
              <a:t>APHSA, 2009</a:t>
            </a:r>
            <a:endParaRPr lang="en-US" sz="1200" dirty="0">
              <a:solidFill>
                <a:schemeClr val="tx2"/>
              </a:solidFill>
            </a:endParaRPr>
          </a:p>
        </p:txBody>
      </p:sp>
      <p:sp>
        <p:nvSpPr>
          <p:cNvPr id="7" name="Slide Number Placeholder 6"/>
          <p:cNvSpPr>
            <a:spLocks noGrp="1"/>
          </p:cNvSpPr>
          <p:nvPr>
            <p:ph type="sldNum" sz="quarter" idx="11"/>
          </p:nvPr>
        </p:nvSpPr>
        <p:spPr/>
        <p:txBody>
          <a:bodyPr/>
          <a:lstStyle/>
          <a:p>
            <a:pPr>
              <a:defRPr/>
            </a:pPr>
            <a:fld id="{8E0BD697-C650-4553-8269-3DAFA0DE6DB9}" type="slidenum">
              <a:rPr lang="en-US" smtClean="0"/>
              <a:pPr>
                <a:defRPr/>
              </a:pPr>
              <a:t>60</a:t>
            </a:fld>
            <a:endParaRPr lang="en-US" dirty="0">
              <a:latin typeface="Arial"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Remedies for My Unit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0658537"/>
              </p:ext>
            </p:extLst>
          </p:nvPr>
        </p:nvGraphicFramePr>
        <p:xfrm>
          <a:off x="418382" y="1315878"/>
          <a:ext cx="8532435" cy="4916636"/>
        </p:xfrm>
        <a:graphic>
          <a:graphicData uri="http://schemas.openxmlformats.org/drawingml/2006/table">
            <a:tbl>
              <a:tblPr firstRow="1" firstCol="1" bandRow="1">
                <a:tableStyleId>{5C22544A-7EE6-4342-B048-85BDC9FD1C3A}</a:tableStyleId>
              </a:tblPr>
              <a:tblGrid>
                <a:gridCol w="2844145"/>
                <a:gridCol w="2844145"/>
                <a:gridCol w="2844145"/>
              </a:tblGrid>
              <a:tr h="1362608">
                <a:tc rowSpan="3">
                  <a:txBody>
                    <a:bodyPr/>
                    <a:lstStyle/>
                    <a:p>
                      <a:pPr marL="0" marR="0">
                        <a:lnSpc>
                          <a:spcPct val="115000"/>
                        </a:lnSpc>
                        <a:spcBef>
                          <a:spcPts val="0"/>
                        </a:spcBef>
                        <a:spcAft>
                          <a:spcPts val="0"/>
                        </a:spcAft>
                      </a:pPr>
                      <a:r>
                        <a:rPr lang="en-US" sz="2000" b="1" dirty="0">
                          <a:solidFill>
                            <a:schemeClr val="tx1"/>
                          </a:solidFill>
                          <a:effectLst/>
                        </a:rPr>
                        <a:t>Remedy:</a:t>
                      </a:r>
                      <a:endParaRPr lang="en-US" sz="1100" b="1" dirty="0">
                        <a:solidFill>
                          <a:schemeClr val="tx1"/>
                        </a:solidFill>
                        <a:effectLst/>
                      </a:endParaRPr>
                    </a:p>
                    <a:p>
                      <a:pPr marL="0" marR="0">
                        <a:lnSpc>
                          <a:spcPct val="115000"/>
                        </a:lnSpc>
                        <a:spcBef>
                          <a:spcPts val="0"/>
                        </a:spcBef>
                        <a:spcAft>
                          <a:spcPts val="0"/>
                        </a:spcAft>
                      </a:pPr>
                      <a:r>
                        <a:rPr lang="en-US" sz="2000" b="1" dirty="0">
                          <a:solidFill>
                            <a:schemeClr val="tx1"/>
                          </a:solidFill>
                          <a:effectLst/>
                        </a:rPr>
                        <a:t> </a:t>
                      </a:r>
                      <a:endParaRPr lang="en-US" sz="1100" b="1" dirty="0">
                        <a:solidFill>
                          <a:schemeClr val="tx1"/>
                        </a:solidFill>
                        <a:effectLst/>
                      </a:endParaRPr>
                    </a:p>
                    <a:p>
                      <a:pPr marL="0" marR="0">
                        <a:lnSpc>
                          <a:spcPct val="115000"/>
                        </a:lnSpc>
                        <a:spcBef>
                          <a:spcPts val="0"/>
                        </a:spcBef>
                        <a:spcAft>
                          <a:spcPts val="0"/>
                        </a:spcAft>
                      </a:pPr>
                      <a:r>
                        <a:rPr lang="en-US" sz="2000" b="1" dirty="0">
                          <a:solidFill>
                            <a:schemeClr val="tx1"/>
                          </a:solidFill>
                          <a:effectLst/>
                        </a:rPr>
                        <a:t> </a:t>
                      </a:r>
                      <a:endParaRPr lang="en-US" sz="1100" b="1" dirty="0">
                        <a:solidFill>
                          <a:schemeClr val="tx1"/>
                        </a:solidFill>
                        <a:effectLst/>
                      </a:endParaRPr>
                    </a:p>
                    <a:p>
                      <a:pPr marL="0" marR="0">
                        <a:lnSpc>
                          <a:spcPct val="115000"/>
                        </a:lnSpc>
                        <a:spcBef>
                          <a:spcPts val="0"/>
                        </a:spcBef>
                        <a:spcAft>
                          <a:spcPts val="0"/>
                        </a:spcAft>
                      </a:pPr>
                      <a:r>
                        <a:rPr lang="en-US" sz="2000" b="1" dirty="0">
                          <a:solidFill>
                            <a:schemeClr val="tx1"/>
                          </a:solidFill>
                          <a:effectLst/>
                        </a:rPr>
                        <a:t> </a:t>
                      </a:r>
                      <a:endParaRPr lang="en-US" sz="1100" b="1" dirty="0">
                        <a:solidFill>
                          <a:schemeClr val="tx1"/>
                        </a:solidFill>
                        <a:effectLst/>
                      </a:endParaRPr>
                    </a:p>
                    <a:p>
                      <a:pPr marL="0" marR="0">
                        <a:lnSpc>
                          <a:spcPct val="115000"/>
                        </a:lnSpc>
                        <a:spcBef>
                          <a:spcPts val="0"/>
                        </a:spcBef>
                        <a:spcAft>
                          <a:spcPts val="0"/>
                        </a:spcAft>
                      </a:pPr>
                      <a:r>
                        <a:rPr lang="en-US" sz="2000" b="1" dirty="0">
                          <a:solidFill>
                            <a:schemeClr val="tx1"/>
                          </a:solidFill>
                          <a:effectLst/>
                        </a:rPr>
                        <a:t> </a:t>
                      </a:r>
                      <a:endParaRPr lang="en-US" sz="1100" b="1" dirty="0">
                        <a:solidFill>
                          <a:schemeClr val="tx1"/>
                        </a:solidFill>
                        <a:effectLst/>
                      </a:endParaRPr>
                    </a:p>
                    <a:p>
                      <a:pPr marL="0" marR="0">
                        <a:lnSpc>
                          <a:spcPct val="115000"/>
                        </a:lnSpc>
                        <a:spcBef>
                          <a:spcPts val="0"/>
                        </a:spcBef>
                        <a:spcAft>
                          <a:spcPts val="0"/>
                        </a:spcAft>
                      </a:pPr>
                      <a:r>
                        <a:rPr lang="en-US" sz="2000" b="1" dirty="0">
                          <a:solidFill>
                            <a:schemeClr val="tx1"/>
                          </a:solidFill>
                          <a:effectLst/>
                        </a:rPr>
                        <a:t> </a:t>
                      </a:r>
                      <a:endParaRPr lang="en-US" sz="1100" b="1" dirty="0">
                        <a:solidFill>
                          <a:schemeClr val="tx1"/>
                        </a:solidFill>
                        <a:effectLst/>
                      </a:endParaRPr>
                    </a:p>
                    <a:p>
                      <a:pPr marL="0" marR="0">
                        <a:lnSpc>
                          <a:spcPct val="115000"/>
                        </a:lnSpc>
                        <a:spcBef>
                          <a:spcPts val="0"/>
                        </a:spcBef>
                        <a:spcAft>
                          <a:spcPts val="0"/>
                        </a:spcAft>
                      </a:pPr>
                      <a:r>
                        <a:rPr lang="en-US" sz="2000" b="1" dirty="0">
                          <a:solidFill>
                            <a:schemeClr val="tx1"/>
                          </a:solidFill>
                          <a:effectLst/>
                        </a:rPr>
                        <a:t> </a:t>
                      </a:r>
                      <a:endParaRPr lang="en-US" sz="1100" b="1" dirty="0">
                        <a:solidFill>
                          <a:schemeClr val="tx1"/>
                        </a:solidFill>
                        <a:effectLst/>
                      </a:endParaRPr>
                    </a:p>
                    <a:p>
                      <a:pPr marL="0" marR="0">
                        <a:lnSpc>
                          <a:spcPct val="115000"/>
                        </a:lnSpc>
                        <a:spcBef>
                          <a:spcPts val="0"/>
                        </a:spcBef>
                        <a:spcAft>
                          <a:spcPts val="0"/>
                        </a:spcAft>
                      </a:pPr>
                      <a:r>
                        <a:rPr lang="en-US" sz="2000" b="1" dirty="0">
                          <a:solidFill>
                            <a:schemeClr val="tx1"/>
                          </a:solidFill>
                          <a:effectLst/>
                        </a:rPr>
                        <a:t>Quick Win?</a:t>
                      </a:r>
                      <a:endParaRPr lang="en-US" sz="1100" b="1" dirty="0">
                        <a:solidFill>
                          <a:schemeClr val="tx1"/>
                        </a:solidFill>
                        <a:effectLst/>
                      </a:endParaRPr>
                    </a:p>
                    <a:p>
                      <a:pPr marL="0" marR="0">
                        <a:lnSpc>
                          <a:spcPct val="115000"/>
                        </a:lnSpc>
                        <a:spcBef>
                          <a:spcPts val="0"/>
                        </a:spcBef>
                        <a:spcAft>
                          <a:spcPts val="0"/>
                        </a:spcAft>
                      </a:pPr>
                      <a:r>
                        <a:rPr lang="en-US" sz="2000" b="1" dirty="0" smtClean="0">
                          <a:solidFill>
                            <a:schemeClr val="tx1"/>
                          </a:solidFill>
                          <a:effectLst/>
                        </a:rPr>
                        <a:t>Mid-Term </a:t>
                      </a:r>
                      <a:r>
                        <a:rPr lang="en-US" sz="2000" b="1" dirty="0">
                          <a:solidFill>
                            <a:schemeClr val="tx1"/>
                          </a:solidFill>
                          <a:effectLst/>
                        </a:rPr>
                        <a:t>I</a:t>
                      </a:r>
                      <a:r>
                        <a:rPr lang="en-US" sz="2000" b="1" dirty="0" smtClean="0">
                          <a:solidFill>
                            <a:schemeClr val="tx1"/>
                          </a:solidFill>
                          <a:effectLst/>
                        </a:rPr>
                        <a:t>mprovement</a:t>
                      </a:r>
                      <a:r>
                        <a:rPr lang="en-US" sz="2000" b="1" dirty="0">
                          <a:solidFill>
                            <a:schemeClr val="tx1"/>
                          </a:solidFill>
                          <a:effectLst/>
                        </a:rPr>
                        <a:t>?</a:t>
                      </a:r>
                      <a:endParaRPr lang="en-US" sz="1100" b="1" dirty="0">
                        <a:solidFill>
                          <a:schemeClr val="tx1"/>
                        </a:solidFill>
                        <a:effectLst/>
                      </a:endParaRPr>
                    </a:p>
                    <a:p>
                      <a:pPr marL="0" marR="0">
                        <a:lnSpc>
                          <a:spcPct val="115000"/>
                        </a:lnSpc>
                        <a:spcBef>
                          <a:spcPts val="0"/>
                        </a:spcBef>
                        <a:spcAft>
                          <a:spcPts val="0"/>
                        </a:spcAft>
                      </a:pPr>
                      <a:r>
                        <a:rPr lang="en-US" sz="2000" b="1" dirty="0">
                          <a:solidFill>
                            <a:schemeClr val="tx1"/>
                          </a:solidFill>
                          <a:effectLst/>
                        </a:rPr>
                        <a:t>Long-Term </a:t>
                      </a:r>
                      <a:r>
                        <a:rPr lang="en-US" sz="2000" b="1" dirty="0" smtClean="0">
                          <a:solidFill>
                            <a:schemeClr val="tx1"/>
                          </a:solidFill>
                          <a:effectLst/>
                        </a:rPr>
                        <a:t>Improvement?</a:t>
                      </a:r>
                    </a:p>
                    <a:p>
                      <a:pPr marL="0" marR="0">
                        <a:lnSpc>
                          <a:spcPct val="115000"/>
                        </a:lnSpc>
                        <a:spcBef>
                          <a:spcPts val="0"/>
                        </a:spcBef>
                        <a:spcAft>
                          <a:spcPts val="0"/>
                        </a:spcAft>
                      </a:pPr>
                      <a:endParaRPr lang="en-US" sz="2000" b="1" dirty="0" smtClean="0">
                        <a:solidFill>
                          <a:schemeClr val="tx1"/>
                        </a:solidFill>
                        <a:effectLst/>
                        <a:latin typeface="Calibri"/>
                        <a:ea typeface="Calibri"/>
                        <a:cs typeface="Times New Roman"/>
                      </a:endParaRPr>
                    </a:p>
                    <a:p>
                      <a:pPr marL="0" marR="0">
                        <a:lnSpc>
                          <a:spcPct val="115000"/>
                        </a:lnSpc>
                        <a:spcBef>
                          <a:spcPts val="0"/>
                        </a:spcBef>
                        <a:spcAft>
                          <a:spcPts val="0"/>
                        </a:spcAft>
                      </a:pPr>
                      <a:r>
                        <a:rPr lang="en-US" sz="1400" b="1" i="1" dirty="0" smtClean="0">
                          <a:solidFill>
                            <a:schemeClr val="tx1"/>
                          </a:solidFill>
                          <a:effectLst/>
                          <a:latin typeface="Calibri"/>
                          <a:ea typeface="Calibri"/>
                          <a:cs typeface="Times New Roman"/>
                        </a:rPr>
                        <a:t>Source:</a:t>
                      </a:r>
                      <a:r>
                        <a:rPr lang="en-US" sz="1400" b="1" i="1" baseline="0" dirty="0" smtClean="0">
                          <a:solidFill>
                            <a:schemeClr val="tx1"/>
                          </a:solidFill>
                          <a:effectLst/>
                          <a:latin typeface="Calibri"/>
                          <a:ea typeface="Calibri"/>
                          <a:cs typeface="Times New Roman"/>
                        </a:rPr>
                        <a:t> APHSA 2009</a:t>
                      </a:r>
                      <a:endParaRPr lang="en-US" sz="1400" b="1" i="1" dirty="0">
                        <a:solidFill>
                          <a:schemeClr val="tx1"/>
                        </a:solidFill>
                        <a:effectLst/>
                        <a:latin typeface="Calibri"/>
                        <a:ea typeface="Calibri"/>
                        <a:cs typeface="Times New Roman"/>
                      </a:endParaRPr>
                    </a:p>
                  </a:txBody>
                  <a:tcPr marL="67612" marR="67612" marT="0" marB="0">
                    <a:solidFill>
                      <a:schemeClr val="bg1"/>
                    </a:solidFill>
                  </a:tcPr>
                </a:tc>
                <a:tc>
                  <a:txBody>
                    <a:bodyPr/>
                    <a:lstStyle/>
                    <a:p>
                      <a:pPr marL="0" marR="0">
                        <a:lnSpc>
                          <a:spcPct val="115000"/>
                        </a:lnSpc>
                        <a:spcBef>
                          <a:spcPts val="0"/>
                        </a:spcBef>
                        <a:spcAft>
                          <a:spcPts val="0"/>
                        </a:spcAft>
                      </a:pPr>
                      <a:r>
                        <a:rPr lang="en-US" sz="2000" b="1" dirty="0">
                          <a:solidFill>
                            <a:schemeClr val="tx1"/>
                          </a:solidFill>
                          <a:effectLst/>
                        </a:rPr>
                        <a:t>Is the remedy in my control?</a:t>
                      </a:r>
                      <a:endParaRPr lang="en-US" sz="1100" b="1" dirty="0">
                        <a:solidFill>
                          <a:schemeClr val="tx1"/>
                        </a:solidFill>
                        <a:effectLst/>
                      </a:endParaRPr>
                    </a:p>
                    <a:p>
                      <a:pPr marL="0" marR="0">
                        <a:lnSpc>
                          <a:spcPct val="115000"/>
                        </a:lnSpc>
                        <a:spcBef>
                          <a:spcPts val="0"/>
                        </a:spcBef>
                        <a:spcAft>
                          <a:spcPts val="0"/>
                        </a:spcAft>
                      </a:pPr>
                      <a:r>
                        <a:rPr lang="en-US" sz="2000" b="1" dirty="0">
                          <a:solidFill>
                            <a:schemeClr val="tx1"/>
                          </a:solidFill>
                          <a:effectLst/>
                        </a:rPr>
                        <a:t>Yes?                </a:t>
                      </a:r>
                      <a:r>
                        <a:rPr lang="en-US" sz="2000" b="1" dirty="0" smtClean="0">
                          <a:solidFill>
                            <a:schemeClr val="tx1"/>
                          </a:solidFill>
                          <a:effectLst/>
                        </a:rPr>
                        <a:t>No</a:t>
                      </a:r>
                      <a:r>
                        <a:rPr lang="en-US" sz="2000" b="1" dirty="0">
                          <a:solidFill>
                            <a:schemeClr val="tx1"/>
                          </a:solidFill>
                          <a:effectLst/>
                        </a:rPr>
                        <a:t>? →</a:t>
                      </a:r>
                      <a:endParaRPr lang="en-US" sz="1100" b="1" dirty="0">
                        <a:solidFill>
                          <a:schemeClr val="tx1"/>
                        </a:solidFill>
                        <a:effectLst/>
                      </a:endParaRPr>
                    </a:p>
                    <a:p>
                      <a:pPr marL="0" marR="0">
                        <a:lnSpc>
                          <a:spcPct val="115000"/>
                        </a:lnSpc>
                        <a:spcBef>
                          <a:spcPts val="0"/>
                        </a:spcBef>
                        <a:spcAft>
                          <a:spcPts val="0"/>
                        </a:spcAft>
                      </a:pPr>
                      <a:r>
                        <a:rPr lang="en-US" sz="2000" b="1" dirty="0">
                          <a:solidFill>
                            <a:schemeClr val="tx1"/>
                          </a:solidFill>
                          <a:effectLst/>
                        </a:rPr>
                        <a:t>↓                      </a:t>
                      </a:r>
                      <a:endParaRPr lang="en-US" sz="1100" b="1" dirty="0">
                        <a:solidFill>
                          <a:schemeClr val="tx1"/>
                        </a:solidFill>
                        <a:effectLst/>
                        <a:latin typeface="Calibri"/>
                        <a:ea typeface="Calibri"/>
                        <a:cs typeface="Times New Roman"/>
                      </a:endParaRPr>
                    </a:p>
                  </a:txBody>
                  <a:tcPr marL="67612" marR="67612" marT="0" marB="0">
                    <a:solidFill>
                      <a:schemeClr val="bg1"/>
                    </a:solidFill>
                  </a:tcPr>
                </a:tc>
                <a:tc>
                  <a:txBody>
                    <a:bodyPr/>
                    <a:lstStyle/>
                    <a:p>
                      <a:pPr marL="0" marR="0">
                        <a:lnSpc>
                          <a:spcPct val="115000"/>
                        </a:lnSpc>
                        <a:spcBef>
                          <a:spcPts val="0"/>
                        </a:spcBef>
                        <a:spcAft>
                          <a:spcPts val="0"/>
                        </a:spcAft>
                      </a:pPr>
                      <a:r>
                        <a:rPr lang="en-US" sz="2000" b="1" dirty="0">
                          <a:solidFill>
                            <a:schemeClr val="tx1"/>
                          </a:solidFill>
                          <a:effectLst/>
                        </a:rPr>
                        <a:t> </a:t>
                      </a:r>
                      <a:r>
                        <a:rPr lang="en-US" sz="2000" b="1" dirty="0" smtClean="0">
                          <a:solidFill>
                            <a:schemeClr val="tx1"/>
                          </a:solidFill>
                          <a:effectLst/>
                        </a:rPr>
                        <a:t>Recommendation</a:t>
                      </a:r>
                      <a:r>
                        <a:rPr lang="en-US" sz="2000" b="1" dirty="0">
                          <a:solidFill>
                            <a:schemeClr val="tx1"/>
                          </a:solidFill>
                          <a:effectLst/>
                        </a:rPr>
                        <a:t>: Make </a:t>
                      </a:r>
                      <a:r>
                        <a:rPr lang="en-US" sz="2000" b="1" dirty="0" smtClean="0">
                          <a:solidFill>
                            <a:schemeClr val="tx1"/>
                          </a:solidFill>
                          <a:effectLst/>
                        </a:rPr>
                        <a:t>it </a:t>
                      </a:r>
                      <a:r>
                        <a:rPr lang="en-US" sz="2000" b="1" dirty="0">
                          <a:solidFill>
                            <a:schemeClr val="tx1"/>
                          </a:solidFill>
                          <a:effectLst/>
                        </a:rPr>
                        <a:t>to person or group that has control. </a:t>
                      </a:r>
                      <a:endParaRPr lang="en-US" sz="1100" b="1" dirty="0">
                        <a:solidFill>
                          <a:schemeClr val="tx1"/>
                        </a:solidFill>
                        <a:effectLst/>
                        <a:latin typeface="Calibri"/>
                        <a:ea typeface="Calibri"/>
                        <a:cs typeface="Times New Roman"/>
                      </a:endParaRPr>
                    </a:p>
                  </a:txBody>
                  <a:tcPr marL="67612" marR="67612" marT="0" marB="0">
                    <a:solidFill>
                      <a:schemeClr val="bg1"/>
                    </a:solidFill>
                  </a:tcPr>
                </a:tc>
              </a:tr>
              <a:tr h="1867112">
                <a:tc vMerge="1">
                  <a:txBody>
                    <a:bodyPr/>
                    <a:lstStyle/>
                    <a:p>
                      <a:endParaRPr lang="en-US"/>
                    </a:p>
                  </a:txBody>
                  <a:tcPr/>
                </a:tc>
                <a:tc>
                  <a:txBody>
                    <a:bodyPr/>
                    <a:lstStyle/>
                    <a:p>
                      <a:pPr marL="0" marR="0">
                        <a:lnSpc>
                          <a:spcPct val="115000"/>
                        </a:lnSpc>
                        <a:spcBef>
                          <a:spcPts val="0"/>
                        </a:spcBef>
                        <a:spcAft>
                          <a:spcPts val="0"/>
                        </a:spcAft>
                      </a:pPr>
                      <a:r>
                        <a:rPr lang="en-US" sz="2000" b="1" dirty="0">
                          <a:solidFill>
                            <a:schemeClr val="tx1"/>
                          </a:solidFill>
                          <a:effectLst/>
                        </a:rPr>
                        <a:t>Does the remedy require new processes or tools?</a:t>
                      </a:r>
                      <a:endParaRPr lang="en-US" sz="1100" b="1" dirty="0">
                        <a:solidFill>
                          <a:schemeClr val="tx1"/>
                        </a:solidFill>
                        <a:effectLst/>
                      </a:endParaRPr>
                    </a:p>
                    <a:p>
                      <a:pPr marL="0" marR="0">
                        <a:lnSpc>
                          <a:spcPct val="115000"/>
                        </a:lnSpc>
                        <a:spcBef>
                          <a:spcPts val="0"/>
                        </a:spcBef>
                        <a:spcAft>
                          <a:spcPts val="0"/>
                        </a:spcAft>
                      </a:pPr>
                      <a:r>
                        <a:rPr lang="en-US" sz="2000" b="1" dirty="0">
                          <a:solidFill>
                            <a:schemeClr val="tx1"/>
                          </a:solidFill>
                          <a:effectLst/>
                        </a:rPr>
                        <a:t>Yes?                   </a:t>
                      </a:r>
                      <a:r>
                        <a:rPr lang="en-US" sz="2000" b="1" dirty="0" smtClean="0">
                          <a:solidFill>
                            <a:schemeClr val="tx1"/>
                          </a:solidFill>
                          <a:effectLst/>
                        </a:rPr>
                        <a:t>No</a:t>
                      </a:r>
                      <a:r>
                        <a:rPr lang="en-US" sz="2000" b="1" dirty="0">
                          <a:solidFill>
                            <a:schemeClr val="tx1"/>
                          </a:solidFill>
                          <a:effectLst/>
                        </a:rPr>
                        <a:t>? →</a:t>
                      </a:r>
                      <a:endParaRPr lang="en-US" sz="1100" b="1" dirty="0">
                        <a:solidFill>
                          <a:schemeClr val="tx1"/>
                        </a:solidFill>
                        <a:effectLst/>
                      </a:endParaRPr>
                    </a:p>
                    <a:p>
                      <a:pPr marL="0" marR="0">
                        <a:lnSpc>
                          <a:spcPct val="115000"/>
                        </a:lnSpc>
                        <a:spcBef>
                          <a:spcPts val="0"/>
                        </a:spcBef>
                        <a:spcAft>
                          <a:spcPts val="0"/>
                        </a:spcAft>
                      </a:pPr>
                      <a:r>
                        <a:rPr lang="en-US" sz="2000" b="1" dirty="0">
                          <a:solidFill>
                            <a:schemeClr val="tx1"/>
                          </a:solidFill>
                          <a:effectLst/>
                        </a:rPr>
                        <a:t>↓                      </a:t>
                      </a:r>
                      <a:endParaRPr lang="en-US" sz="1100" b="1" dirty="0">
                        <a:solidFill>
                          <a:schemeClr val="tx1"/>
                        </a:solidFill>
                        <a:effectLst/>
                        <a:latin typeface="Calibri"/>
                        <a:ea typeface="Calibri"/>
                        <a:cs typeface="Times New Roman"/>
                      </a:endParaRPr>
                    </a:p>
                  </a:txBody>
                  <a:tcPr marL="67612" marR="67612" marT="0" marB="0">
                    <a:solidFill>
                      <a:schemeClr val="bg1"/>
                    </a:solidFill>
                  </a:tcPr>
                </a:tc>
                <a:tc>
                  <a:txBody>
                    <a:bodyPr/>
                    <a:lstStyle/>
                    <a:p>
                      <a:pPr marL="0" marR="0">
                        <a:lnSpc>
                          <a:spcPct val="115000"/>
                        </a:lnSpc>
                        <a:spcBef>
                          <a:spcPts val="0"/>
                        </a:spcBef>
                        <a:spcAft>
                          <a:spcPts val="0"/>
                        </a:spcAft>
                      </a:pPr>
                      <a:r>
                        <a:rPr lang="en-US" sz="2000" b="1" dirty="0">
                          <a:solidFill>
                            <a:schemeClr val="tx1"/>
                          </a:solidFill>
                          <a:effectLst/>
                        </a:rPr>
                        <a:t> </a:t>
                      </a:r>
                      <a:endParaRPr lang="en-US" sz="1100" b="1" dirty="0">
                        <a:solidFill>
                          <a:schemeClr val="tx1"/>
                        </a:solidFill>
                        <a:effectLst/>
                      </a:endParaRPr>
                    </a:p>
                    <a:p>
                      <a:pPr marL="0" marR="0">
                        <a:lnSpc>
                          <a:spcPct val="115000"/>
                        </a:lnSpc>
                        <a:spcBef>
                          <a:spcPts val="0"/>
                        </a:spcBef>
                        <a:spcAft>
                          <a:spcPts val="0"/>
                        </a:spcAft>
                      </a:pPr>
                      <a:r>
                        <a:rPr lang="en-US" sz="2000" b="1" dirty="0">
                          <a:solidFill>
                            <a:schemeClr val="tx1"/>
                          </a:solidFill>
                          <a:effectLst/>
                        </a:rPr>
                        <a:t> </a:t>
                      </a:r>
                      <a:endParaRPr lang="en-US" sz="1100" b="1" dirty="0">
                        <a:solidFill>
                          <a:schemeClr val="tx1"/>
                        </a:solidFill>
                        <a:effectLst/>
                      </a:endParaRPr>
                    </a:p>
                    <a:p>
                      <a:pPr marL="0" marR="0">
                        <a:lnSpc>
                          <a:spcPct val="115000"/>
                        </a:lnSpc>
                        <a:spcBef>
                          <a:spcPts val="0"/>
                        </a:spcBef>
                        <a:spcAft>
                          <a:spcPts val="0"/>
                        </a:spcAft>
                      </a:pPr>
                      <a:r>
                        <a:rPr lang="en-US" sz="2000" b="1" dirty="0" smtClean="0">
                          <a:solidFill>
                            <a:schemeClr val="tx1"/>
                          </a:solidFill>
                          <a:effectLst/>
                        </a:rPr>
                        <a:t>Decision/</a:t>
                      </a:r>
                    </a:p>
                    <a:p>
                      <a:pPr marL="0" marR="0">
                        <a:lnSpc>
                          <a:spcPct val="115000"/>
                        </a:lnSpc>
                        <a:spcBef>
                          <a:spcPts val="0"/>
                        </a:spcBef>
                        <a:spcAft>
                          <a:spcPts val="0"/>
                        </a:spcAft>
                      </a:pPr>
                      <a:r>
                        <a:rPr lang="en-US" sz="2000" b="1" dirty="0" smtClean="0">
                          <a:solidFill>
                            <a:schemeClr val="tx1"/>
                          </a:solidFill>
                          <a:effectLst/>
                        </a:rPr>
                        <a:t>Commitment: </a:t>
                      </a:r>
                      <a:r>
                        <a:rPr lang="en-US" sz="2000" b="1" dirty="0">
                          <a:solidFill>
                            <a:schemeClr val="tx1"/>
                          </a:solidFill>
                          <a:effectLst/>
                        </a:rPr>
                        <a:t>Move to planning.</a:t>
                      </a:r>
                      <a:endParaRPr lang="en-US" sz="1100" b="1" dirty="0">
                        <a:solidFill>
                          <a:schemeClr val="tx1"/>
                        </a:solidFill>
                        <a:effectLst/>
                        <a:latin typeface="Calibri"/>
                        <a:ea typeface="Calibri"/>
                        <a:cs typeface="Times New Roman"/>
                      </a:endParaRPr>
                    </a:p>
                  </a:txBody>
                  <a:tcPr marL="67612" marR="67612" marT="0" marB="0">
                    <a:solidFill>
                      <a:schemeClr val="bg1"/>
                    </a:solidFill>
                  </a:tcPr>
                </a:tc>
              </a:tr>
              <a:tr h="1597625">
                <a:tc vMerge="1">
                  <a:txBody>
                    <a:bodyPr/>
                    <a:lstStyle/>
                    <a:p>
                      <a:endParaRPr lang="en-US"/>
                    </a:p>
                  </a:txBody>
                  <a:tcPr/>
                </a:tc>
                <a:tc>
                  <a:txBody>
                    <a:bodyPr/>
                    <a:lstStyle/>
                    <a:p>
                      <a:pPr marL="0" marR="0">
                        <a:lnSpc>
                          <a:spcPct val="115000"/>
                        </a:lnSpc>
                        <a:spcBef>
                          <a:spcPts val="0"/>
                        </a:spcBef>
                        <a:spcAft>
                          <a:spcPts val="0"/>
                        </a:spcAft>
                      </a:pPr>
                      <a:r>
                        <a:rPr lang="en-US" sz="2000" b="1" dirty="0">
                          <a:solidFill>
                            <a:schemeClr val="tx1"/>
                          </a:solidFill>
                          <a:effectLst/>
                        </a:rPr>
                        <a:t>Create workgroup to design new product or process            →</a:t>
                      </a:r>
                      <a:endParaRPr lang="en-US" sz="1100" b="1" dirty="0">
                        <a:solidFill>
                          <a:schemeClr val="tx1"/>
                        </a:solidFill>
                        <a:effectLst/>
                        <a:latin typeface="Calibri"/>
                        <a:ea typeface="Calibri"/>
                        <a:cs typeface="Times New Roman"/>
                      </a:endParaRPr>
                    </a:p>
                  </a:txBody>
                  <a:tcPr marL="67612" marR="67612" marT="0" marB="0">
                    <a:solidFill>
                      <a:schemeClr val="bg1"/>
                    </a:solidFill>
                  </a:tcPr>
                </a:tc>
                <a:tc>
                  <a:txBody>
                    <a:bodyPr/>
                    <a:lstStyle/>
                    <a:p>
                      <a:pPr marL="0" marR="0">
                        <a:lnSpc>
                          <a:spcPct val="115000"/>
                        </a:lnSpc>
                        <a:spcBef>
                          <a:spcPts val="0"/>
                        </a:spcBef>
                        <a:spcAft>
                          <a:spcPts val="0"/>
                        </a:spcAft>
                      </a:pPr>
                      <a:r>
                        <a:rPr lang="en-US" sz="2000" b="1" dirty="0">
                          <a:solidFill>
                            <a:schemeClr val="tx1"/>
                          </a:solidFill>
                          <a:effectLst/>
                        </a:rPr>
                        <a:t> </a:t>
                      </a:r>
                      <a:endParaRPr lang="en-US" sz="1100" b="1" dirty="0">
                        <a:solidFill>
                          <a:schemeClr val="tx1"/>
                        </a:solidFill>
                        <a:effectLst/>
                      </a:endParaRPr>
                    </a:p>
                    <a:p>
                      <a:pPr marL="0" marR="0">
                        <a:lnSpc>
                          <a:spcPct val="115000"/>
                        </a:lnSpc>
                        <a:spcBef>
                          <a:spcPts val="0"/>
                        </a:spcBef>
                        <a:spcAft>
                          <a:spcPts val="0"/>
                        </a:spcAft>
                      </a:pPr>
                      <a:r>
                        <a:rPr lang="en-US" sz="2000" b="1" dirty="0">
                          <a:solidFill>
                            <a:schemeClr val="tx1"/>
                          </a:solidFill>
                          <a:effectLst/>
                        </a:rPr>
                        <a:t>Team Activity:  </a:t>
                      </a:r>
                      <a:endParaRPr lang="en-US" sz="1100" b="1" dirty="0">
                        <a:solidFill>
                          <a:schemeClr val="tx1"/>
                        </a:solidFill>
                        <a:effectLst/>
                      </a:endParaRPr>
                    </a:p>
                    <a:p>
                      <a:pPr marL="0" marR="0">
                        <a:lnSpc>
                          <a:spcPct val="115000"/>
                        </a:lnSpc>
                        <a:spcBef>
                          <a:spcPts val="0"/>
                        </a:spcBef>
                        <a:spcAft>
                          <a:spcPts val="0"/>
                        </a:spcAft>
                      </a:pPr>
                      <a:r>
                        <a:rPr lang="en-US" sz="2000" b="1" dirty="0">
                          <a:solidFill>
                            <a:schemeClr val="tx1"/>
                          </a:solidFill>
                          <a:effectLst/>
                        </a:rPr>
                        <a:t>Move to </a:t>
                      </a:r>
                      <a:r>
                        <a:rPr lang="en-US" sz="2000" b="1" dirty="0" smtClean="0">
                          <a:solidFill>
                            <a:schemeClr val="tx1"/>
                          </a:solidFill>
                          <a:effectLst/>
                        </a:rPr>
                        <a:t>planning.</a:t>
                      </a:r>
                      <a:r>
                        <a:rPr lang="en-US" sz="2000" b="1" baseline="0" dirty="0" smtClean="0">
                          <a:solidFill>
                            <a:schemeClr val="tx1"/>
                          </a:solidFill>
                          <a:effectLst/>
                        </a:rPr>
                        <a:t> </a:t>
                      </a:r>
                    </a:p>
                    <a:p>
                      <a:pPr marL="0" marR="0">
                        <a:lnSpc>
                          <a:spcPct val="115000"/>
                        </a:lnSpc>
                        <a:spcBef>
                          <a:spcPts val="0"/>
                        </a:spcBef>
                        <a:spcAft>
                          <a:spcPts val="0"/>
                        </a:spcAft>
                      </a:pPr>
                      <a:endParaRPr lang="en-US" sz="1400" b="1" dirty="0">
                        <a:solidFill>
                          <a:schemeClr val="tx1"/>
                        </a:solidFill>
                        <a:effectLst/>
                      </a:endParaRPr>
                    </a:p>
                    <a:p>
                      <a:pPr marL="0" marR="0">
                        <a:lnSpc>
                          <a:spcPct val="115000"/>
                        </a:lnSpc>
                        <a:spcBef>
                          <a:spcPts val="0"/>
                        </a:spcBef>
                        <a:spcAft>
                          <a:spcPts val="0"/>
                        </a:spcAft>
                      </a:pPr>
                      <a:r>
                        <a:rPr lang="en-US" sz="2000" b="1" dirty="0">
                          <a:solidFill>
                            <a:schemeClr val="tx1"/>
                          </a:solidFill>
                          <a:effectLst/>
                        </a:rPr>
                        <a:t> </a:t>
                      </a:r>
                      <a:endParaRPr lang="en-US" sz="1100" b="1" dirty="0">
                        <a:solidFill>
                          <a:schemeClr val="tx1"/>
                        </a:solidFill>
                        <a:effectLst/>
                        <a:latin typeface="Calibri"/>
                        <a:ea typeface="Calibri"/>
                        <a:cs typeface="Times New Roman"/>
                      </a:endParaRPr>
                    </a:p>
                  </a:txBody>
                  <a:tcPr marL="67612" marR="67612" marT="0" marB="0">
                    <a:solidFill>
                      <a:schemeClr val="bg1"/>
                    </a:solidFill>
                  </a:tcPr>
                </a:tc>
              </a:tr>
            </a:tbl>
          </a:graphicData>
        </a:graphic>
      </p:graphicFrame>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61</a:t>
            </a:fld>
            <a:endParaRPr lang="en-US" dirty="0">
              <a:latin typeface="Arial" charset="0"/>
            </a:endParaRPr>
          </a:p>
        </p:txBody>
      </p:sp>
    </p:spTree>
    <p:extLst>
      <p:ext uri="{BB962C8B-B14F-4D97-AF65-F5344CB8AC3E}">
        <p14:creationId xmlns:p14="http://schemas.microsoft.com/office/powerpoint/2010/main" val="39048094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674254"/>
            <a:ext cx="8247888" cy="4524840"/>
          </a:xfrm>
        </p:spPr>
        <p:txBody>
          <a:bodyPr/>
          <a:lstStyle/>
          <a:p>
            <a:pPr>
              <a:spcAft>
                <a:spcPts val="2400"/>
              </a:spcAft>
            </a:pPr>
            <a:r>
              <a:rPr lang="en-US" dirty="0" smtClean="0"/>
              <a:t>Organizing the change plan; </a:t>
            </a:r>
          </a:p>
          <a:p>
            <a:pPr>
              <a:spcAft>
                <a:spcPts val="2400"/>
              </a:spcAft>
            </a:pPr>
            <a:r>
              <a:rPr lang="en-US" dirty="0" smtClean="0"/>
              <a:t>Capacity building; and </a:t>
            </a:r>
          </a:p>
          <a:p>
            <a:pPr>
              <a:spcAft>
                <a:spcPts val="2400"/>
              </a:spcAft>
            </a:pPr>
            <a:r>
              <a:rPr lang="en-US" dirty="0" smtClean="0"/>
              <a:t>Communication planning. </a:t>
            </a:r>
            <a:endParaRPr lang="en-US" dirty="0"/>
          </a:p>
        </p:txBody>
      </p:sp>
      <p:sp>
        <p:nvSpPr>
          <p:cNvPr id="3" name="Title 2"/>
          <p:cNvSpPr>
            <a:spLocks noGrp="1"/>
          </p:cNvSpPr>
          <p:nvPr>
            <p:ph type="title"/>
          </p:nvPr>
        </p:nvSpPr>
        <p:spPr/>
        <p:txBody>
          <a:bodyPr/>
          <a:lstStyle/>
          <a:p>
            <a:r>
              <a:rPr lang="en-US" dirty="0" smtClean="0"/>
              <a:t>Planning</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62</a:t>
            </a:fld>
            <a:endParaRPr lang="en-US" dirty="0">
              <a:latin typeface="Arial"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dirty="0" smtClean="0"/>
              <a:t>What do we need to execute our initiatives and hit output goals?</a:t>
            </a:r>
          </a:p>
          <a:p>
            <a:pPr lvl="0"/>
            <a:r>
              <a:rPr lang="en-US" dirty="0" smtClean="0"/>
              <a:t>What inputs do we have? (resources, staff, materials, space, money) </a:t>
            </a:r>
          </a:p>
          <a:p>
            <a:pPr lvl="0"/>
            <a:r>
              <a:rPr lang="en-US" dirty="0" smtClean="0"/>
              <a:t>What state or condition are our resources in now? </a:t>
            </a:r>
          </a:p>
          <a:p>
            <a:pPr lvl="0"/>
            <a:r>
              <a:rPr lang="en-US" dirty="0" smtClean="0"/>
              <a:t>How adaptable/flexible are our resources? </a:t>
            </a:r>
          </a:p>
          <a:p>
            <a:pPr lvl="0"/>
            <a:r>
              <a:rPr lang="en-US" dirty="0" smtClean="0"/>
              <a:t>What staff developmental needs do we have? </a:t>
            </a:r>
          </a:p>
          <a:p>
            <a:endParaRPr lang="en-US" dirty="0"/>
          </a:p>
        </p:txBody>
      </p:sp>
      <p:sp>
        <p:nvSpPr>
          <p:cNvPr id="3" name="Title 2"/>
          <p:cNvSpPr>
            <a:spLocks noGrp="1"/>
          </p:cNvSpPr>
          <p:nvPr>
            <p:ph type="title"/>
          </p:nvPr>
        </p:nvSpPr>
        <p:spPr/>
        <p:txBody>
          <a:bodyPr/>
          <a:lstStyle/>
          <a:p>
            <a:r>
              <a:rPr lang="en-US" dirty="0" smtClean="0"/>
              <a:t>Capacity Building Questions</a:t>
            </a:r>
            <a:endParaRPr lang="en-US" dirty="0"/>
          </a:p>
        </p:txBody>
      </p:sp>
      <p:sp>
        <p:nvSpPr>
          <p:cNvPr id="6" name="TextBox 5"/>
          <p:cNvSpPr txBox="1"/>
          <p:nvPr/>
        </p:nvSpPr>
        <p:spPr>
          <a:xfrm>
            <a:off x="7315200" y="5486400"/>
            <a:ext cx="1371600" cy="276999"/>
          </a:xfrm>
          <a:prstGeom prst="rect">
            <a:avLst/>
          </a:prstGeom>
          <a:noFill/>
        </p:spPr>
        <p:txBody>
          <a:bodyPr wrap="square" rtlCol="0">
            <a:spAutoFit/>
          </a:bodyPr>
          <a:lstStyle/>
          <a:p>
            <a:r>
              <a:rPr lang="en-US" sz="1200" dirty="0" smtClean="0">
                <a:solidFill>
                  <a:schemeClr val="tx2"/>
                </a:solidFill>
              </a:rPr>
              <a:t>APHSA, 2009</a:t>
            </a:r>
            <a:endParaRPr lang="en-US" sz="1200" dirty="0">
              <a:solidFill>
                <a:schemeClr val="tx2"/>
              </a:solidFill>
            </a:endParaRPr>
          </a:p>
        </p:txBody>
      </p:sp>
      <p:sp>
        <p:nvSpPr>
          <p:cNvPr id="7" name="Slide Number Placeholder 6"/>
          <p:cNvSpPr>
            <a:spLocks noGrp="1"/>
          </p:cNvSpPr>
          <p:nvPr>
            <p:ph type="sldNum" sz="quarter" idx="11"/>
          </p:nvPr>
        </p:nvSpPr>
        <p:spPr/>
        <p:txBody>
          <a:bodyPr/>
          <a:lstStyle/>
          <a:p>
            <a:pPr>
              <a:defRPr/>
            </a:pPr>
            <a:fld id="{8E0BD697-C650-4553-8269-3DAFA0DE6DB9}" type="slidenum">
              <a:rPr lang="en-US" smtClean="0"/>
              <a:pPr>
                <a:defRPr/>
              </a:pPr>
              <a:t>63</a:t>
            </a:fld>
            <a:endParaRPr lang="en-US" dirty="0">
              <a:latin typeface="Arial"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spcAft>
                <a:spcPts val="3000"/>
              </a:spcAft>
            </a:pPr>
            <a:r>
              <a:rPr lang="en-US" dirty="0" smtClean="0"/>
              <a:t>Demonstrate  explicitly a commitment  to improving client outcomes and services over time;</a:t>
            </a:r>
          </a:p>
          <a:p>
            <a:pPr lvl="0">
              <a:spcAft>
                <a:spcPts val="3000"/>
              </a:spcAft>
            </a:pPr>
            <a:r>
              <a:rPr lang="en-US" dirty="0" smtClean="0"/>
              <a:t>Build unit credibility with outside staff;</a:t>
            </a:r>
          </a:p>
          <a:p>
            <a:pPr lvl="0">
              <a:spcAft>
                <a:spcPts val="3000"/>
              </a:spcAft>
            </a:pPr>
            <a:r>
              <a:rPr lang="en-US" dirty="0" smtClean="0"/>
              <a:t>Remind the work team of commitments made; </a:t>
            </a:r>
          </a:p>
        </p:txBody>
      </p:sp>
      <p:sp>
        <p:nvSpPr>
          <p:cNvPr id="3" name="Title 2"/>
          <p:cNvSpPr>
            <a:spLocks noGrp="1"/>
          </p:cNvSpPr>
          <p:nvPr>
            <p:ph type="title"/>
          </p:nvPr>
        </p:nvSpPr>
        <p:spPr/>
        <p:txBody>
          <a:bodyPr>
            <a:normAutofit/>
          </a:bodyPr>
          <a:lstStyle/>
          <a:p>
            <a:r>
              <a:rPr lang="en-US" dirty="0" smtClean="0"/>
              <a:t>The Purposes of Communication Planning</a:t>
            </a:r>
            <a:endParaRPr lang="en-US" dirty="0"/>
          </a:p>
        </p:txBody>
      </p:sp>
      <p:sp>
        <p:nvSpPr>
          <p:cNvPr id="6" name="Right Arrow 5"/>
          <p:cNvSpPr/>
          <p:nvPr/>
        </p:nvSpPr>
        <p:spPr>
          <a:xfrm>
            <a:off x="7315200" y="5410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1"/>
          </p:nvPr>
        </p:nvSpPr>
        <p:spPr/>
        <p:txBody>
          <a:bodyPr/>
          <a:lstStyle/>
          <a:p>
            <a:pPr>
              <a:defRPr/>
            </a:pPr>
            <a:fld id="{8E0BD697-C650-4553-8269-3DAFA0DE6DB9}" type="slidenum">
              <a:rPr lang="en-US" smtClean="0"/>
              <a:pPr>
                <a:defRPr/>
              </a:pPr>
              <a:t>64</a:t>
            </a:fld>
            <a:endParaRPr lang="en-US" dirty="0">
              <a:latin typeface="Arial"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2026920"/>
            <a:ext cx="8247888" cy="4172174"/>
          </a:xfrm>
        </p:spPr>
        <p:txBody>
          <a:bodyPr>
            <a:normAutofit/>
          </a:bodyPr>
          <a:lstStyle/>
          <a:p>
            <a:pPr lvl="0"/>
            <a:r>
              <a:rPr lang="en-US" dirty="0" smtClean="0"/>
              <a:t>Get everyone on the same page about improvement work to be done, how it will be rolled out over time, how different initiatives are connected, and why they matter;</a:t>
            </a:r>
          </a:p>
          <a:p>
            <a:r>
              <a:rPr lang="en-US" dirty="0" smtClean="0"/>
              <a:t>Track accountability and monitor progress while reinforcing a culture of accountability, data-driven assessment, follow-through, and ongoing adjustment; 				 </a:t>
            </a:r>
          </a:p>
          <a:p>
            <a:pPr marL="0" indent="0">
              <a:buNone/>
            </a:pPr>
            <a:r>
              <a:rPr lang="en-US"/>
              <a:t>	</a:t>
            </a:r>
            <a:r>
              <a:rPr lang="en-US" smtClean="0"/>
              <a:t>			 </a:t>
            </a:r>
            <a:r>
              <a:rPr lang="en-US" dirty="0" smtClean="0"/>
              <a:t>AND</a:t>
            </a:r>
          </a:p>
          <a:p>
            <a:pPr lvl="0"/>
            <a:endParaRPr lang="en-US" dirty="0" smtClean="0"/>
          </a:p>
        </p:txBody>
      </p:sp>
      <p:sp>
        <p:nvSpPr>
          <p:cNvPr id="3" name="Title 2"/>
          <p:cNvSpPr>
            <a:spLocks noGrp="1"/>
          </p:cNvSpPr>
          <p:nvPr>
            <p:ph type="title"/>
          </p:nvPr>
        </p:nvSpPr>
        <p:spPr>
          <a:xfrm>
            <a:off x="304800" y="990918"/>
            <a:ext cx="8382000" cy="792162"/>
          </a:xfrm>
        </p:spPr>
        <p:txBody>
          <a:bodyPr>
            <a:noAutofit/>
          </a:bodyPr>
          <a:lstStyle/>
          <a:p>
            <a:r>
              <a:rPr lang="en-US" sz="2700" dirty="0" smtClean="0"/>
              <a:t>The Purposes of Communication Planning (cont’d)</a:t>
            </a:r>
            <a:endParaRPr lang="en-US" sz="2700"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65</a:t>
            </a:fld>
            <a:endParaRPr lang="en-US" dirty="0">
              <a:latin typeface="Arial"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981200"/>
            <a:ext cx="8247888" cy="4217894"/>
          </a:xfrm>
        </p:spPr>
        <p:txBody>
          <a:bodyPr/>
          <a:lstStyle/>
          <a:p>
            <a:pPr indent="0">
              <a:buNone/>
            </a:pPr>
            <a:r>
              <a:rPr lang="en-US" sz="3600" dirty="0" smtClean="0"/>
              <a:t>Minimize rumors</a:t>
            </a:r>
            <a:r>
              <a:rPr lang="en-US" sz="3600" smtClean="0"/>
              <a:t>, fear, </a:t>
            </a:r>
            <a:r>
              <a:rPr lang="en-US" sz="3600" dirty="0" smtClean="0"/>
              <a:t>and resistance of the change process that inevitably will surface.</a:t>
            </a:r>
          </a:p>
        </p:txBody>
      </p:sp>
      <p:sp>
        <p:nvSpPr>
          <p:cNvPr id="3" name="Title 2"/>
          <p:cNvSpPr>
            <a:spLocks noGrp="1"/>
          </p:cNvSpPr>
          <p:nvPr>
            <p:ph type="title"/>
          </p:nvPr>
        </p:nvSpPr>
        <p:spPr>
          <a:xfrm>
            <a:off x="470647" y="1067696"/>
            <a:ext cx="8229600" cy="654424"/>
          </a:xfrm>
        </p:spPr>
        <p:txBody>
          <a:bodyPr>
            <a:noAutofit/>
          </a:bodyPr>
          <a:lstStyle/>
          <a:p>
            <a:r>
              <a:rPr lang="en-US" dirty="0" smtClean="0"/>
              <a:t>The Most Important Purpose of Communication Planning is to: </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66</a:t>
            </a:fld>
            <a:endParaRPr lang="en-US" dirty="0">
              <a:latin typeface="Arial"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Feedback should be:</a:t>
            </a:r>
          </a:p>
          <a:p>
            <a:pPr lvl="1"/>
            <a:r>
              <a:rPr lang="en-US" dirty="0" smtClean="0"/>
              <a:t>Balanced</a:t>
            </a:r>
          </a:p>
          <a:p>
            <a:pPr lvl="1"/>
            <a:r>
              <a:rPr lang="en-US" dirty="0" smtClean="0"/>
              <a:t>Specific</a:t>
            </a:r>
          </a:p>
          <a:p>
            <a:pPr lvl="1"/>
            <a:r>
              <a:rPr lang="en-US" dirty="0" smtClean="0"/>
              <a:t>Objective</a:t>
            </a:r>
          </a:p>
          <a:p>
            <a:pPr lvl="1"/>
            <a:r>
              <a:rPr lang="en-US" dirty="0" smtClean="0"/>
              <a:t>Appropriate</a:t>
            </a:r>
          </a:p>
          <a:p>
            <a:pPr lvl="1"/>
            <a:r>
              <a:rPr lang="en-US" dirty="0" smtClean="0"/>
              <a:t>Understandable</a:t>
            </a:r>
          </a:p>
          <a:p>
            <a:pPr lvl="1"/>
            <a:r>
              <a:rPr lang="en-US" dirty="0" smtClean="0"/>
              <a:t>Participative</a:t>
            </a:r>
          </a:p>
          <a:p>
            <a:pPr lvl="1"/>
            <a:r>
              <a:rPr lang="en-US" dirty="0" smtClean="0"/>
              <a:t>Comparable</a:t>
            </a:r>
          </a:p>
          <a:p>
            <a:pPr lvl="1"/>
            <a:r>
              <a:rPr lang="en-US" dirty="0" smtClean="0"/>
              <a:t>Actionable</a:t>
            </a:r>
          </a:p>
          <a:p>
            <a:pPr lvl="1"/>
            <a:r>
              <a:rPr lang="en-US" dirty="0" smtClean="0"/>
              <a:t>Sufficient</a:t>
            </a:r>
          </a:p>
          <a:p>
            <a:pPr lvl="1"/>
            <a:r>
              <a:rPr lang="en-US" dirty="0" smtClean="0"/>
              <a:t>Hierarchical</a:t>
            </a:r>
          </a:p>
          <a:p>
            <a:endParaRPr lang="en-US" dirty="0" smtClean="0"/>
          </a:p>
        </p:txBody>
      </p:sp>
      <p:sp>
        <p:nvSpPr>
          <p:cNvPr id="3" name="Title 2"/>
          <p:cNvSpPr>
            <a:spLocks noGrp="1"/>
          </p:cNvSpPr>
          <p:nvPr>
            <p:ph type="title"/>
          </p:nvPr>
        </p:nvSpPr>
        <p:spPr>
          <a:xfrm>
            <a:off x="470647" y="1052456"/>
            <a:ext cx="8229600" cy="591671"/>
          </a:xfrm>
        </p:spPr>
        <p:txBody>
          <a:bodyPr>
            <a:normAutofit fontScale="90000"/>
          </a:bodyPr>
          <a:lstStyle/>
          <a:p>
            <a:r>
              <a:rPr lang="en-US" sz="3000" dirty="0" smtClean="0"/>
              <a:t>Principles of Effective Feedback</a:t>
            </a:r>
            <a:r>
              <a:rPr lang="en-US" dirty="0" smtClean="0"/>
              <a:t/>
            </a:r>
            <a:br>
              <a:rPr lang="en-US" dirty="0" smtClean="0"/>
            </a:b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67</a:t>
            </a:fld>
            <a:endParaRPr lang="en-US" dirty="0">
              <a:latin typeface="Arial"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spcAft>
                <a:spcPts val="2400"/>
              </a:spcAft>
            </a:pPr>
            <a:r>
              <a:rPr lang="en-US" sz="3600" dirty="0" smtClean="0"/>
              <a:t>Chartering work teams</a:t>
            </a:r>
          </a:p>
          <a:p>
            <a:pPr marL="624078" indent="-514350">
              <a:spcAft>
                <a:spcPts val="2400"/>
              </a:spcAft>
            </a:pPr>
            <a:r>
              <a:rPr lang="en-US" sz="3600" dirty="0" smtClean="0"/>
              <a:t>Capacity management</a:t>
            </a:r>
          </a:p>
          <a:p>
            <a:pPr marL="624078" indent="-514350">
              <a:spcAft>
                <a:spcPts val="2400"/>
              </a:spcAft>
            </a:pPr>
            <a:r>
              <a:rPr lang="en-US" sz="3600" dirty="0" smtClean="0"/>
              <a:t>Communication management</a:t>
            </a:r>
            <a:endParaRPr lang="en-US" sz="3600" dirty="0"/>
          </a:p>
          <a:p>
            <a:pPr marL="624078" indent="-514350">
              <a:spcAft>
                <a:spcPts val="2400"/>
              </a:spcAft>
            </a:pPr>
            <a:endParaRPr lang="en-US" dirty="0" smtClean="0"/>
          </a:p>
          <a:p>
            <a:pPr marL="109728" indent="0">
              <a:spcAft>
                <a:spcPts val="2400"/>
              </a:spcAft>
              <a:buNone/>
            </a:pPr>
            <a:r>
              <a:rPr lang="en-US" sz="2000" dirty="0">
                <a:solidFill>
                  <a:schemeClr val="tx2"/>
                </a:solidFill>
              </a:rPr>
              <a:t>APHSA, 2009</a:t>
            </a:r>
          </a:p>
          <a:p>
            <a:pPr marL="624078" indent="-514350">
              <a:spcAft>
                <a:spcPts val="2400"/>
              </a:spcAft>
            </a:pPr>
            <a:endParaRPr lang="en-US" dirty="0"/>
          </a:p>
        </p:txBody>
      </p:sp>
      <p:sp>
        <p:nvSpPr>
          <p:cNvPr id="3" name="Title 2"/>
          <p:cNvSpPr>
            <a:spLocks noGrp="1"/>
          </p:cNvSpPr>
          <p:nvPr>
            <p:ph type="title"/>
          </p:nvPr>
        </p:nvSpPr>
        <p:spPr/>
        <p:txBody>
          <a:bodyPr/>
          <a:lstStyle/>
          <a:p>
            <a:r>
              <a:rPr lang="en-US" dirty="0" smtClean="0"/>
              <a:t>Tasks of Implementation</a:t>
            </a:r>
            <a:endParaRPr lang="en-US" dirty="0"/>
          </a:p>
        </p:txBody>
      </p:sp>
      <p:sp>
        <p:nvSpPr>
          <p:cNvPr id="7" name="Slide Number Placeholder 6"/>
          <p:cNvSpPr>
            <a:spLocks noGrp="1"/>
          </p:cNvSpPr>
          <p:nvPr>
            <p:ph type="sldNum" sz="quarter" idx="11"/>
          </p:nvPr>
        </p:nvSpPr>
        <p:spPr/>
        <p:txBody>
          <a:bodyPr/>
          <a:lstStyle/>
          <a:p>
            <a:pPr>
              <a:defRPr/>
            </a:pPr>
            <a:fld id="{8E0BD697-C650-4553-8269-3DAFA0DE6DB9}" type="slidenum">
              <a:rPr lang="en-US" smtClean="0"/>
              <a:pPr>
                <a:defRPr/>
              </a:pPr>
              <a:t>68</a:t>
            </a:fld>
            <a:endParaRPr lang="en-US" dirty="0">
              <a:latin typeface="Arial"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5613200" y="107041950"/>
            <a:ext cx="9177338" cy="5829300"/>
            <a:chOff x="105613200" y="107041950"/>
            <a:chExt cx="9177670" cy="5829300"/>
          </a:xfrm>
        </p:grpSpPr>
        <p:sp>
          <p:nvSpPr>
            <p:cNvPr id="3" name="AutoShape 4" descr="Small checker board"/>
            <p:cNvSpPr>
              <a:spLocks noChangeArrowheads="1"/>
            </p:cNvSpPr>
            <p:nvPr/>
          </p:nvSpPr>
          <p:spPr bwMode="auto">
            <a:xfrm rot="11303025">
              <a:off x="113042700" y="107697933"/>
              <a:ext cx="1600200" cy="1399760"/>
            </a:xfrm>
            <a:prstGeom prst="curvedRightArrow">
              <a:avLst>
                <a:gd name="adj1" fmla="val 14389"/>
                <a:gd name="adj2" fmla="val 40000"/>
                <a:gd name="adj3" fmla="val 38107"/>
              </a:avLst>
            </a:prstGeom>
            <a:pattFill prst="smCheck">
              <a:fgClr>
                <a:srgbClr val="6A91F4"/>
              </a:fgClr>
              <a:bgClr>
                <a:srgbClr val="FFFFFF"/>
              </a:bgClr>
            </a:pattFill>
            <a:ln w="9525"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29" name="AutoShape 5" descr="Small checker board"/>
            <p:cNvSpPr>
              <a:spLocks noChangeArrowheads="1"/>
            </p:cNvSpPr>
            <p:nvPr/>
          </p:nvSpPr>
          <p:spPr bwMode="auto">
            <a:xfrm rot="1504063">
              <a:off x="105613200" y="107644096"/>
              <a:ext cx="1600200" cy="1399761"/>
            </a:xfrm>
            <a:prstGeom prst="curvedRightArrow">
              <a:avLst>
                <a:gd name="adj1" fmla="val 14389"/>
                <a:gd name="adj2" fmla="val 40000"/>
                <a:gd name="adj3" fmla="val 38107"/>
              </a:avLst>
            </a:prstGeom>
            <a:pattFill prst="smCheck">
              <a:fgClr>
                <a:srgbClr val="6A91F4"/>
              </a:fgClr>
              <a:bgClr>
                <a:srgbClr val="FFFFFF"/>
              </a:bgClr>
            </a:pattFill>
            <a:ln w="9525"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0" name="Text Box 6"/>
            <p:cNvSpPr txBox="1">
              <a:spLocks noChangeArrowheads="1"/>
            </p:cNvSpPr>
            <p:nvPr/>
          </p:nvSpPr>
          <p:spPr bwMode="auto">
            <a:xfrm>
              <a:off x="106699050" y="107213400"/>
              <a:ext cx="6457950" cy="32302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rPr>
                <a:t>Typical “DAPIM” Continuous Improvement Process</a:t>
              </a:r>
              <a:endParaRPr kumimoji="0" lang="en-US" sz="1800" b="0" i="0" u="none" strike="noStrike" cap="none" normalizeH="0" baseline="0" smtClean="0">
                <a:ln>
                  <a:noFill/>
                </a:ln>
                <a:solidFill>
                  <a:schemeClr val="tx1"/>
                </a:solidFill>
                <a:effectLst/>
                <a:latin typeface="Arial" pitchFamily="34" charset="0"/>
              </a:endParaRPr>
            </a:p>
          </p:txBody>
        </p:sp>
        <p:sp>
          <p:nvSpPr>
            <p:cNvPr id="1031" name="Text Box 7"/>
            <p:cNvSpPr txBox="1">
              <a:spLocks noChangeArrowheads="1"/>
            </p:cNvSpPr>
            <p:nvPr/>
          </p:nvSpPr>
          <p:spPr bwMode="auto">
            <a:xfrm>
              <a:off x="106870500" y="107536422"/>
              <a:ext cx="6286500" cy="753717"/>
            </a:xfrm>
            <a:prstGeom prst="rect">
              <a:avLst/>
            </a:prstGeom>
            <a:gradFill rotWithShape="1">
              <a:gsLst>
                <a:gs pos="0">
                  <a:srgbClr val="99CCFF"/>
                </a:gs>
                <a:gs pos="100000">
                  <a:srgbClr val="99CCFF">
                    <a:gamma/>
                    <a:tint val="31765"/>
                    <a:invGamma/>
                  </a:srgbClr>
                </a:gs>
              </a:gsLst>
              <a:lin ang="5400000" scaled="1"/>
            </a:gradFill>
            <a:ln w="254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rPr>
                <a:t>Sponsor Group: High-</a:t>
              </a:r>
              <a:r>
                <a:rPr kumimoji="0" lang="en-US" sz="1200" b="0" i="0" u="none" strike="noStrike" cap="none" normalizeH="0" baseline="0" smtClean="0">
                  <a:ln>
                    <a:noFill/>
                  </a:ln>
                  <a:solidFill>
                    <a:srgbClr val="000000"/>
                  </a:solidFill>
                  <a:effectLst/>
                  <a:latin typeface="Arial" pitchFamily="34" charset="0"/>
                </a:rPr>
                <a:t>level overnight; obtain resources; alignment to org. strategy</a:t>
              </a:r>
              <a:endParaRPr kumimoji="0" lang="en-US" sz="1800" b="0" i="0" u="none" strike="noStrike" cap="none" normalizeH="0" baseline="0" smtClean="0">
                <a:ln>
                  <a:noFill/>
                </a:ln>
                <a:solidFill>
                  <a:schemeClr val="tx1"/>
                </a:solidFill>
                <a:effectLst/>
                <a:latin typeface="Arial" pitchFamily="34" charset="0"/>
              </a:endParaRPr>
            </a:p>
          </p:txBody>
        </p:sp>
        <p:sp>
          <p:nvSpPr>
            <p:cNvPr id="1032" name="Text Box 8"/>
            <p:cNvSpPr txBox="1">
              <a:spLocks noChangeArrowheads="1"/>
            </p:cNvSpPr>
            <p:nvPr/>
          </p:nvSpPr>
          <p:spPr bwMode="auto">
            <a:xfrm>
              <a:off x="106927650" y="108397813"/>
              <a:ext cx="6172200" cy="861391"/>
            </a:xfrm>
            <a:prstGeom prst="rect">
              <a:avLst/>
            </a:prstGeom>
            <a:gradFill rotWithShape="1">
              <a:gsLst>
                <a:gs pos="0">
                  <a:srgbClr val="99CCFF"/>
                </a:gs>
                <a:gs pos="100000">
                  <a:srgbClr val="99CCFF">
                    <a:gamma/>
                    <a:tint val="1961"/>
                    <a:invGamma/>
                  </a:srgbClr>
                </a:gs>
              </a:gsLst>
              <a:lin ang="5400000" scaled="1"/>
            </a:gradFill>
            <a:ln w="254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rPr>
                <a:t>Continuous Improvement Team: </a:t>
              </a:r>
              <a:r>
                <a:rPr kumimoji="0" lang="en-US" sz="1200" b="0" i="0" u="none" strike="noStrike" cap="none" normalizeH="0" baseline="0" smtClean="0">
                  <a:ln>
                    <a:noFill/>
                  </a:ln>
                  <a:solidFill>
                    <a:srgbClr val="000000"/>
                  </a:solidFill>
                  <a:effectLst/>
                  <a:latin typeface="Arial" pitchFamily="34" charset="0"/>
                </a:rPr>
                <a:t> “coaches and cheerleaders”, take responsibility for initiation and management of CI efforts, maintain hands-on responsibility for change efforts during</a:t>
              </a:r>
              <a:r>
                <a:rPr kumimoji="0" lang="en-US" sz="1200" b="0" i="0" u="none" strike="noStrike" cap="none" normalizeH="0" baseline="0" smtClean="0">
                  <a:ln>
                    <a:noFill/>
                  </a:ln>
                  <a:solidFill>
                    <a:srgbClr val="000000"/>
                  </a:solidFill>
                  <a:effectLst/>
                  <a:latin typeface="Times New Roman" pitchFamily="18" charset="0"/>
                </a:rPr>
                <a:t> and after the facilitated process; represent the internal stakeholders; make recommendations and decisions about the continuous improvement effort.</a:t>
              </a:r>
              <a:endParaRPr kumimoji="0" lang="en-US" sz="1800" b="0" i="0" u="none" strike="noStrike" cap="none" normalizeH="0" baseline="0" smtClean="0">
                <a:ln>
                  <a:noFill/>
                </a:ln>
                <a:solidFill>
                  <a:schemeClr val="tx1"/>
                </a:solidFill>
                <a:effectLst/>
                <a:latin typeface="Arial" pitchFamily="34" charset="0"/>
              </a:endParaRPr>
            </a:p>
          </p:txBody>
        </p:sp>
        <p:sp>
          <p:nvSpPr>
            <p:cNvPr id="1033" name="AutoShape 9" descr="Large checker board"/>
            <p:cNvSpPr>
              <a:spLocks noChangeArrowheads="1"/>
            </p:cNvSpPr>
            <p:nvPr/>
          </p:nvSpPr>
          <p:spPr bwMode="auto">
            <a:xfrm>
              <a:off x="111899700" y="109366878"/>
              <a:ext cx="485775" cy="1144036"/>
            </a:xfrm>
            <a:prstGeom prst="upDownArrow">
              <a:avLst>
                <a:gd name="adj1" fmla="val 50000"/>
                <a:gd name="adj2" fmla="val 47101"/>
              </a:avLst>
            </a:prstGeom>
            <a:pattFill prst="lgCheck">
              <a:fgClr>
                <a:srgbClr val="6699FF"/>
              </a:fgClr>
              <a:bgClr>
                <a:srgbClr val="FFFFFF"/>
              </a:bgClr>
            </a:patt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4" name="AutoShape 10" descr="Large checker board"/>
            <p:cNvSpPr>
              <a:spLocks noChangeArrowheads="1"/>
            </p:cNvSpPr>
            <p:nvPr/>
          </p:nvSpPr>
          <p:spPr bwMode="auto">
            <a:xfrm>
              <a:off x="107327700" y="109366878"/>
              <a:ext cx="485775" cy="1144036"/>
            </a:xfrm>
            <a:prstGeom prst="upDownArrow">
              <a:avLst>
                <a:gd name="adj1" fmla="val 50000"/>
                <a:gd name="adj2" fmla="val 47101"/>
              </a:avLst>
            </a:prstGeom>
            <a:pattFill prst="lgCheck">
              <a:fgClr>
                <a:srgbClr val="6699FF"/>
              </a:fgClr>
              <a:bgClr>
                <a:srgbClr val="FFFFFF"/>
              </a:bgClr>
            </a:patt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5" name="AutoShape 11" descr="Large checker board"/>
            <p:cNvSpPr>
              <a:spLocks noChangeArrowheads="1"/>
            </p:cNvSpPr>
            <p:nvPr/>
          </p:nvSpPr>
          <p:spPr bwMode="auto">
            <a:xfrm>
              <a:off x="109613700" y="109366878"/>
              <a:ext cx="485775" cy="1144036"/>
            </a:xfrm>
            <a:prstGeom prst="upDownArrow">
              <a:avLst>
                <a:gd name="adj1" fmla="val 50000"/>
                <a:gd name="adj2" fmla="val 47101"/>
              </a:avLst>
            </a:prstGeom>
            <a:pattFill prst="lgCheck">
              <a:fgClr>
                <a:srgbClr val="6699FF"/>
              </a:fgClr>
              <a:bgClr>
                <a:srgbClr val="FFFFFF"/>
              </a:bgClr>
            </a:patt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6" name="Text Box 12"/>
            <p:cNvSpPr txBox="1">
              <a:spLocks noChangeArrowheads="1"/>
            </p:cNvSpPr>
            <p:nvPr/>
          </p:nvSpPr>
          <p:spPr bwMode="auto">
            <a:xfrm>
              <a:off x="106870500" y="110605128"/>
              <a:ext cx="1371600" cy="1399761"/>
            </a:xfrm>
            <a:prstGeom prst="rect">
              <a:avLst/>
            </a:prstGeom>
            <a:gradFill rotWithShape="1">
              <a:gsLst>
                <a:gs pos="0">
                  <a:srgbClr val="99CCFF"/>
                </a:gs>
                <a:gs pos="100000">
                  <a:srgbClr val="99CCFF">
                    <a:gamma/>
                    <a:tint val="31765"/>
                    <a:invGamma/>
                  </a:srgbClr>
                </a:gs>
              </a:gsLst>
              <a:lin ang="5400000" scaled="1"/>
            </a:gradFill>
            <a:ln w="254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Rounded MT Bold" pitchFamily="34" charset="0"/>
                </a:rPr>
                <a:t>Work Team 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Rounded MT Bold" pitchFamily="34" charset="0"/>
                </a:rPr>
                <a:t>Design phase specific solutions; Implement, monitor, report to the CI Team</a:t>
              </a:r>
              <a:endParaRPr kumimoji="0" lang="en-US" sz="1800" b="0" i="0" u="none" strike="noStrike" cap="none" normalizeH="0" baseline="0" smtClean="0">
                <a:ln>
                  <a:noFill/>
                </a:ln>
                <a:solidFill>
                  <a:schemeClr val="tx1"/>
                </a:solidFill>
                <a:effectLst/>
                <a:latin typeface="Arial" pitchFamily="34" charset="0"/>
              </a:endParaRPr>
            </a:p>
          </p:txBody>
        </p:sp>
        <p:sp>
          <p:nvSpPr>
            <p:cNvPr id="1037" name="Text Box 13"/>
            <p:cNvSpPr txBox="1">
              <a:spLocks noChangeArrowheads="1"/>
            </p:cNvSpPr>
            <p:nvPr/>
          </p:nvSpPr>
          <p:spPr bwMode="auto">
            <a:xfrm>
              <a:off x="109156500" y="110605128"/>
              <a:ext cx="1371600" cy="1399761"/>
            </a:xfrm>
            <a:prstGeom prst="rect">
              <a:avLst/>
            </a:prstGeom>
            <a:gradFill rotWithShape="1">
              <a:gsLst>
                <a:gs pos="0">
                  <a:srgbClr val="99CCFF"/>
                </a:gs>
                <a:gs pos="100000">
                  <a:srgbClr val="99CCFF">
                    <a:gamma/>
                    <a:tint val="31765"/>
                    <a:invGamma/>
                  </a:srgbClr>
                </a:gs>
              </a:gsLst>
              <a:lin ang="5400000" scaled="1"/>
            </a:gradFill>
            <a:ln w="254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rPr>
                <a:t>Work Team II</a:t>
              </a:r>
              <a:endParaRPr kumimoji="0" lang="en-US" sz="1800" b="0" i="0" u="none" strike="noStrike" cap="none" normalizeH="0" baseline="0" smtClean="0">
                <a:ln>
                  <a:noFill/>
                </a:ln>
                <a:solidFill>
                  <a:schemeClr val="tx1"/>
                </a:solidFill>
                <a:effectLst/>
                <a:latin typeface="Arial" pitchFamily="34" charset="0"/>
              </a:endParaRPr>
            </a:p>
          </p:txBody>
        </p:sp>
        <p:sp>
          <p:nvSpPr>
            <p:cNvPr id="1038" name="Text Box 14"/>
            <p:cNvSpPr txBox="1">
              <a:spLocks noChangeArrowheads="1"/>
            </p:cNvSpPr>
            <p:nvPr/>
          </p:nvSpPr>
          <p:spPr bwMode="auto">
            <a:xfrm>
              <a:off x="111442500" y="110605128"/>
              <a:ext cx="1371600" cy="1399761"/>
            </a:xfrm>
            <a:prstGeom prst="rect">
              <a:avLst/>
            </a:prstGeom>
            <a:gradFill rotWithShape="1">
              <a:gsLst>
                <a:gs pos="0">
                  <a:srgbClr val="99CCFF"/>
                </a:gs>
                <a:gs pos="100000">
                  <a:srgbClr val="99CCFF">
                    <a:gamma/>
                    <a:tint val="31765"/>
                    <a:invGamma/>
                  </a:srgbClr>
                </a:gs>
              </a:gsLst>
              <a:lin ang="5400000" scaled="1"/>
            </a:gradFill>
            <a:ln w="254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rPr>
                <a:t>Work Team III</a:t>
              </a:r>
              <a:endParaRPr kumimoji="0" lang="en-US" sz="1800" b="0" i="0" u="none" strike="noStrike" cap="none" normalizeH="0" baseline="0" smtClean="0">
                <a:ln>
                  <a:noFill/>
                </a:ln>
                <a:solidFill>
                  <a:schemeClr val="tx1"/>
                </a:solidFill>
                <a:effectLst/>
                <a:latin typeface="Arial" pitchFamily="34" charset="0"/>
              </a:endParaRPr>
            </a:p>
          </p:txBody>
        </p:sp>
        <p:sp>
          <p:nvSpPr>
            <p:cNvPr id="1039" name="AutoShape 15"/>
            <p:cNvSpPr>
              <a:spLocks noChangeArrowheads="1"/>
            </p:cNvSpPr>
            <p:nvPr/>
          </p:nvSpPr>
          <p:spPr bwMode="auto">
            <a:xfrm>
              <a:off x="113323687" y="112327911"/>
              <a:ext cx="976313" cy="486189"/>
            </a:xfrm>
            <a:prstGeom prst="rightArrow">
              <a:avLst>
                <a:gd name="adj1" fmla="val 50000"/>
                <a:gd name="adj2" fmla="val 50202"/>
              </a:avLst>
            </a:prstGeom>
            <a:solidFill>
              <a:srgbClr val="6A91F4"/>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nvGrpSpPr>
            <p:cNvPr id="4" name="Group 16"/>
            <p:cNvGrpSpPr>
              <a:grpSpLocks/>
            </p:cNvGrpSpPr>
            <p:nvPr/>
          </p:nvGrpSpPr>
          <p:grpSpPr bwMode="auto">
            <a:xfrm>
              <a:off x="106070400" y="112449045"/>
              <a:ext cx="7315200" cy="250755"/>
              <a:chOff x="109270800" y="109956600"/>
              <a:chExt cx="1828800" cy="457200"/>
            </a:xfrm>
          </p:grpSpPr>
          <p:sp>
            <p:nvSpPr>
              <p:cNvPr id="1041" name="Rectangle 17" hidden="1"/>
              <p:cNvSpPr>
                <a:spLocks noChangeArrowheads="1" noChangeShapeType="1"/>
              </p:cNvSpPr>
              <p:nvPr/>
            </p:nvSpPr>
            <p:spPr bwMode="auto">
              <a:xfrm>
                <a:off x="109270800" y="109956600"/>
                <a:ext cx="1828800" cy="457200"/>
              </a:xfrm>
              <a:prstGeom prst="rect">
                <a:avLst/>
              </a:prstGeom>
              <a:solidFill>
                <a:srgbClr val="FFFFFF"/>
              </a:solidFill>
              <a:ln w="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2" name="Rectangle 18"/>
              <p:cNvSpPr>
                <a:spLocks noChangeArrowheads="1" noChangeShapeType="1"/>
              </p:cNvSpPr>
              <p:nvPr/>
            </p:nvSpPr>
            <p:spPr bwMode="auto">
              <a:xfrm>
                <a:off x="109270800" y="109956600"/>
                <a:ext cx="1828800" cy="457200"/>
              </a:xfrm>
              <a:prstGeom prst="rect">
                <a:avLst/>
              </a:prstGeom>
              <a:gradFill rotWithShape="1">
                <a:gsLst>
                  <a:gs pos="0">
                    <a:srgbClr val="6666FF"/>
                  </a:gs>
                  <a:gs pos="100000">
                    <a:srgbClr val="FFFFFF"/>
                  </a:gs>
                </a:gsLst>
                <a:lin ang="5400000" scaled="1"/>
              </a:gra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3" name="Rectangle 19"/>
              <p:cNvSpPr>
                <a:spLocks noChangeArrowheads="1" noChangeShapeType="1"/>
              </p:cNvSpPr>
              <p:nvPr/>
            </p:nvSpPr>
            <p:spPr bwMode="auto">
              <a:xfrm>
                <a:off x="109304051"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4" name="Rectangle 20"/>
              <p:cNvSpPr>
                <a:spLocks noChangeArrowheads="1" noChangeShapeType="1"/>
              </p:cNvSpPr>
              <p:nvPr/>
            </p:nvSpPr>
            <p:spPr bwMode="auto">
              <a:xfrm>
                <a:off x="109370552"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5" name="Rectangle 21"/>
              <p:cNvSpPr>
                <a:spLocks noChangeArrowheads="1" noChangeShapeType="1"/>
              </p:cNvSpPr>
              <p:nvPr/>
            </p:nvSpPr>
            <p:spPr bwMode="auto">
              <a:xfrm>
                <a:off x="109437054"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6" name="Rectangle 22"/>
              <p:cNvSpPr>
                <a:spLocks noChangeArrowheads="1" noChangeShapeType="1"/>
              </p:cNvSpPr>
              <p:nvPr/>
            </p:nvSpPr>
            <p:spPr bwMode="auto">
              <a:xfrm>
                <a:off x="109503555"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7" name="Rectangle 23"/>
              <p:cNvSpPr>
                <a:spLocks noChangeArrowheads="1" noChangeShapeType="1"/>
              </p:cNvSpPr>
              <p:nvPr/>
            </p:nvSpPr>
            <p:spPr bwMode="auto">
              <a:xfrm>
                <a:off x="109570057"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8" name="Rectangle 24"/>
              <p:cNvSpPr>
                <a:spLocks noChangeArrowheads="1" noChangeShapeType="1"/>
              </p:cNvSpPr>
              <p:nvPr/>
            </p:nvSpPr>
            <p:spPr bwMode="auto">
              <a:xfrm>
                <a:off x="109636558"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9" name="Rectangle 25"/>
              <p:cNvSpPr>
                <a:spLocks noChangeArrowheads="1" noChangeShapeType="1"/>
              </p:cNvSpPr>
              <p:nvPr/>
            </p:nvSpPr>
            <p:spPr bwMode="auto">
              <a:xfrm>
                <a:off x="109703060"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0" name="Rectangle 26"/>
              <p:cNvSpPr>
                <a:spLocks noChangeArrowheads="1" noChangeShapeType="1"/>
              </p:cNvSpPr>
              <p:nvPr/>
            </p:nvSpPr>
            <p:spPr bwMode="auto">
              <a:xfrm>
                <a:off x="109769561"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1" name="Rectangle 27"/>
              <p:cNvSpPr>
                <a:spLocks noChangeArrowheads="1" noChangeShapeType="1"/>
              </p:cNvSpPr>
              <p:nvPr/>
            </p:nvSpPr>
            <p:spPr bwMode="auto">
              <a:xfrm>
                <a:off x="109836063"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2" name="Rectangle 28"/>
              <p:cNvSpPr>
                <a:spLocks noChangeArrowheads="1" noChangeShapeType="1"/>
              </p:cNvSpPr>
              <p:nvPr/>
            </p:nvSpPr>
            <p:spPr bwMode="auto">
              <a:xfrm>
                <a:off x="109902564"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3" name="Rectangle 29"/>
              <p:cNvSpPr>
                <a:spLocks noChangeArrowheads="1" noChangeShapeType="1"/>
              </p:cNvSpPr>
              <p:nvPr/>
            </p:nvSpPr>
            <p:spPr bwMode="auto">
              <a:xfrm>
                <a:off x="109969066"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4" name="Rectangle 30"/>
              <p:cNvSpPr>
                <a:spLocks noChangeArrowheads="1" noChangeShapeType="1"/>
              </p:cNvSpPr>
              <p:nvPr/>
            </p:nvSpPr>
            <p:spPr bwMode="auto">
              <a:xfrm>
                <a:off x="110035567"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5" name="Rectangle 31"/>
              <p:cNvSpPr>
                <a:spLocks noChangeArrowheads="1" noChangeShapeType="1"/>
              </p:cNvSpPr>
              <p:nvPr/>
            </p:nvSpPr>
            <p:spPr bwMode="auto">
              <a:xfrm>
                <a:off x="110102069"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6" name="Rectangle 32"/>
              <p:cNvSpPr>
                <a:spLocks noChangeArrowheads="1" noChangeShapeType="1"/>
              </p:cNvSpPr>
              <p:nvPr/>
            </p:nvSpPr>
            <p:spPr bwMode="auto">
              <a:xfrm>
                <a:off x="110168570"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7" name="Rectangle 33"/>
              <p:cNvSpPr>
                <a:spLocks noChangeArrowheads="1" noChangeShapeType="1"/>
              </p:cNvSpPr>
              <p:nvPr/>
            </p:nvSpPr>
            <p:spPr bwMode="auto">
              <a:xfrm>
                <a:off x="110235072"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8" name="Rectangle 34"/>
              <p:cNvSpPr>
                <a:spLocks noChangeArrowheads="1" noChangeShapeType="1"/>
              </p:cNvSpPr>
              <p:nvPr/>
            </p:nvSpPr>
            <p:spPr bwMode="auto">
              <a:xfrm>
                <a:off x="110301573"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9" name="Rectangle 35"/>
              <p:cNvSpPr>
                <a:spLocks noChangeArrowheads="1" noChangeShapeType="1"/>
              </p:cNvSpPr>
              <p:nvPr/>
            </p:nvSpPr>
            <p:spPr bwMode="auto">
              <a:xfrm>
                <a:off x="110368075"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0" name="Rectangle 36"/>
              <p:cNvSpPr>
                <a:spLocks noChangeArrowheads="1" noChangeShapeType="1"/>
              </p:cNvSpPr>
              <p:nvPr/>
            </p:nvSpPr>
            <p:spPr bwMode="auto">
              <a:xfrm>
                <a:off x="110434576"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1" name="Rectangle 37"/>
              <p:cNvSpPr>
                <a:spLocks noChangeArrowheads="1" noChangeShapeType="1"/>
              </p:cNvSpPr>
              <p:nvPr/>
            </p:nvSpPr>
            <p:spPr bwMode="auto">
              <a:xfrm>
                <a:off x="110501078" y="109956600"/>
                <a:ext cx="33251" cy="457200"/>
              </a:xfrm>
              <a:prstGeom prst="rect">
                <a:avLst/>
              </a:prstGeom>
              <a:solidFill>
                <a:srgbClr val="FFFFFF"/>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2" name="Rectangle 38"/>
              <p:cNvSpPr>
                <a:spLocks noChangeArrowheads="1" noChangeShapeType="1"/>
              </p:cNvSpPr>
              <p:nvPr/>
            </p:nvSpPr>
            <p:spPr bwMode="auto">
              <a:xfrm>
                <a:off x="110567579"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3" name="Rectangle 39"/>
              <p:cNvSpPr>
                <a:spLocks noChangeArrowheads="1" noChangeShapeType="1"/>
              </p:cNvSpPr>
              <p:nvPr/>
            </p:nvSpPr>
            <p:spPr bwMode="auto">
              <a:xfrm>
                <a:off x="110634081"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4" name="Rectangle 40"/>
              <p:cNvSpPr>
                <a:spLocks noChangeArrowheads="1" noChangeShapeType="1"/>
              </p:cNvSpPr>
              <p:nvPr/>
            </p:nvSpPr>
            <p:spPr bwMode="auto">
              <a:xfrm>
                <a:off x="110700582"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5" name="Rectangle 41"/>
              <p:cNvSpPr>
                <a:spLocks noChangeArrowheads="1" noChangeShapeType="1"/>
              </p:cNvSpPr>
              <p:nvPr/>
            </p:nvSpPr>
            <p:spPr bwMode="auto">
              <a:xfrm>
                <a:off x="110767084"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6" name="Rectangle 42"/>
              <p:cNvSpPr>
                <a:spLocks noChangeArrowheads="1" noChangeShapeType="1"/>
              </p:cNvSpPr>
              <p:nvPr/>
            </p:nvSpPr>
            <p:spPr bwMode="auto">
              <a:xfrm>
                <a:off x="110833585"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7" name="Rectangle 43"/>
              <p:cNvSpPr>
                <a:spLocks noChangeArrowheads="1" noChangeShapeType="1"/>
              </p:cNvSpPr>
              <p:nvPr/>
            </p:nvSpPr>
            <p:spPr bwMode="auto">
              <a:xfrm>
                <a:off x="110900087"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8" name="Rectangle 44"/>
              <p:cNvSpPr>
                <a:spLocks noChangeArrowheads="1" noChangeShapeType="1"/>
              </p:cNvSpPr>
              <p:nvPr/>
            </p:nvSpPr>
            <p:spPr bwMode="auto">
              <a:xfrm>
                <a:off x="110966588" y="109956600"/>
                <a:ext cx="33251" cy="457200"/>
              </a:xfrm>
              <a:prstGeom prst="rect">
                <a:avLst/>
              </a:prstGeom>
              <a:solidFill>
                <a:srgbClr val="FFFFFF"/>
              </a:solidFill>
              <a:ln w="317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9" name="Rectangle 45"/>
              <p:cNvSpPr>
                <a:spLocks noChangeArrowheads="1" noChangeShapeType="1"/>
              </p:cNvSpPr>
              <p:nvPr/>
            </p:nvSpPr>
            <p:spPr bwMode="auto">
              <a:xfrm>
                <a:off x="111033090" y="109956600"/>
                <a:ext cx="33251" cy="457200"/>
              </a:xfrm>
              <a:prstGeom prst="rect">
                <a:avLst/>
              </a:prstGeom>
              <a:solidFill>
                <a:srgbClr val="FFFFFF"/>
              </a:solidFill>
              <a:ln w="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sp>
          <p:nvSpPr>
            <p:cNvPr id="1070" name="Text Box 46"/>
            <p:cNvSpPr txBox="1">
              <a:spLocks noChangeArrowheads="1"/>
            </p:cNvSpPr>
            <p:nvPr/>
          </p:nvSpPr>
          <p:spPr bwMode="auto">
            <a:xfrm>
              <a:off x="109613700" y="112471200"/>
              <a:ext cx="571500"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Rounded MT Bold" pitchFamily="34" charset="0"/>
                </a:rPr>
                <a:t>Time</a:t>
              </a:r>
              <a:endParaRPr kumimoji="0" lang="en-US" sz="1800" b="0" i="0" u="none" strike="noStrike" cap="none" normalizeH="0" baseline="0" smtClean="0">
                <a:ln>
                  <a:noFill/>
                </a:ln>
                <a:solidFill>
                  <a:schemeClr val="tx1"/>
                </a:solidFill>
                <a:effectLst/>
                <a:latin typeface="Arial" pitchFamily="34" charset="0"/>
              </a:endParaRPr>
            </a:p>
          </p:txBody>
        </p:sp>
        <p:pic>
          <p:nvPicPr>
            <p:cNvPr id="1071" name="Picture 47"/>
            <p:cNvPicPr>
              <a:picLocks noChangeAspect="1" noChangeArrowheads="1"/>
            </p:cNvPicPr>
            <p:nvPr/>
          </p:nvPicPr>
          <p:blipFill>
            <a:blip r:embed="rId2" cstate="print"/>
            <a:srcRect/>
            <a:stretch>
              <a:fillRect/>
            </a:stretch>
          </p:blipFill>
          <p:spPr bwMode="auto">
            <a:xfrm>
              <a:off x="113157000" y="107041950"/>
              <a:ext cx="1633870" cy="652329"/>
            </a:xfrm>
            <a:prstGeom prst="rect">
              <a:avLst/>
            </a:prstGeom>
            <a:noFill/>
            <a:ln w="9525" algn="in">
              <a:noFill/>
              <a:miter lim="800000"/>
              <a:headEnd/>
              <a:tailEnd/>
            </a:ln>
            <a:effectLst/>
          </p:spPr>
        </p:pic>
        <p:sp>
          <p:nvSpPr>
            <p:cNvPr id="1072" name="Text Box 48"/>
            <p:cNvSpPr txBox="1">
              <a:spLocks noChangeArrowheads="1"/>
            </p:cNvSpPr>
            <p:nvPr/>
          </p:nvSpPr>
          <p:spPr bwMode="auto">
            <a:xfrm>
              <a:off x="106070400" y="112699800"/>
              <a:ext cx="3943350" cy="1714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rPr>
                <a:t>© 2008 American Public Human Services Association.  All rights reserved.</a:t>
              </a:r>
              <a:endParaRPr kumimoji="0" lang="en-US" sz="1800" b="0" i="0" u="none" strike="noStrike" cap="none" normalizeH="0" baseline="0" smtClean="0">
                <a:ln>
                  <a:noFill/>
                </a:ln>
                <a:solidFill>
                  <a:schemeClr val="tx1"/>
                </a:solidFill>
                <a:effectLst/>
                <a:latin typeface="Arial" pitchFamily="34" charset="0"/>
              </a:endParaRPr>
            </a:p>
          </p:txBody>
        </p:sp>
      </p:grpSp>
      <p:sp>
        <p:nvSpPr>
          <p:cNvPr id="51" name="Slide Number Placeholder 50"/>
          <p:cNvSpPr>
            <a:spLocks noGrp="1"/>
          </p:cNvSpPr>
          <p:nvPr>
            <p:ph type="sldNum" sz="quarter" idx="11"/>
          </p:nvPr>
        </p:nvSpPr>
        <p:spPr/>
        <p:txBody>
          <a:bodyPr/>
          <a:lstStyle/>
          <a:p>
            <a:pPr>
              <a:defRPr/>
            </a:pPr>
            <a:fld id="{8E0BD697-C650-4553-8269-3DAFA0DE6DB9}" type="slidenum">
              <a:rPr lang="en-US" smtClean="0"/>
              <a:pPr>
                <a:defRPr/>
              </a:pPr>
              <a:t>69</a:t>
            </a:fld>
            <a:endParaRPr lang="en-US" dirty="0">
              <a:latin typeface="Arial"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511" b="11174"/>
          <a:stretch/>
        </p:blipFill>
        <p:spPr>
          <a:xfrm>
            <a:off x="134470" y="837127"/>
            <a:ext cx="8875059" cy="525458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600200"/>
            <a:ext cx="8247888" cy="4598894"/>
          </a:xfrm>
        </p:spPr>
        <p:txBody>
          <a:bodyPr>
            <a:normAutofit/>
          </a:bodyPr>
          <a:lstStyle/>
          <a:p>
            <a:pPr marL="50800" indent="-50800">
              <a:spcAft>
                <a:spcPts val="600"/>
              </a:spcAft>
              <a:buNone/>
            </a:pPr>
            <a:r>
              <a:rPr lang="en-US" sz="2200" b="1" dirty="0" smtClean="0"/>
              <a:t>Administrative Supervision </a:t>
            </a:r>
            <a:r>
              <a:rPr lang="en-US" sz="2200" dirty="0" smtClean="0"/>
              <a:t>focuses on those areas of supervision related to the efficient and effective delivery of services. This module stresses the importance of understanding one’s own management style within the context of the agency’s mission and vision and administrative structure and focuses on agency goals and outcomes.  It is within this role that the supervisor must always be aware of the supervisor role as an agent of the organization.  It becomes the supervisor’s responsibility to support cohesion </a:t>
            </a:r>
            <a:r>
              <a:rPr lang="en-US" sz="2200" dirty="0"/>
              <a:t>among the department and collaboration between departments by leading through example.</a:t>
            </a:r>
          </a:p>
          <a:p>
            <a:pPr marL="50800" indent="-50800">
              <a:spcAft>
                <a:spcPts val="600"/>
              </a:spcAft>
              <a:buNone/>
            </a:pPr>
            <a:r>
              <a:rPr lang="en-US" sz="2000" b="1" dirty="0" smtClean="0"/>
              <a:t>Educational Supervision</a:t>
            </a:r>
          </a:p>
          <a:p>
            <a:pPr>
              <a:spcAft>
                <a:spcPts val="0"/>
              </a:spcAft>
              <a:buNone/>
            </a:pPr>
            <a:r>
              <a:rPr lang="en-US" sz="2000" b="1" dirty="0" smtClean="0"/>
              <a:t>Clinical Supervision</a:t>
            </a:r>
          </a:p>
        </p:txBody>
      </p:sp>
      <p:sp>
        <p:nvSpPr>
          <p:cNvPr id="3" name="Title 2"/>
          <p:cNvSpPr>
            <a:spLocks noGrp="1"/>
          </p:cNvSpPr>
          <p:nvPr>
            <p:ph type="title"/>
          </p:nvPr>
        </p:nvSpPr>
        <p:spPr>
          <a:xfrm>
            <a:off x="470647" y="1006736"/>
            <a:ext cx="8229600" cy="591671"/>
          </a:xfrm>
        </p:spPr>
        <p:txBody>
          <a:bodyPr>
            <a:normAutofit fontScale="90000"/>
          </a:bodyPr>
          <a:lstStyle/>
          <a:p>
            <a:r>
              <a:rPr lang="en-US" dirty="0" smtClean="0"/>
              <a:t>Roles of Supervision</a:t>
            </a:r>
            <a:br>
              <a:rPr lang="en-US" dirty="0" smtClean="0"/>
            </a:br>
            <a:endParaRPr lang="en-US" dirty="0"/>
          </a:p>
        </p:txBody>
      </p:sp>
      <p:sp>
        <p:nvSpPr>
          <p:cNvPr id="6" name="Right Arrow 5"/>
          <p:cNvSpPr/>
          <p:nvPr/>
        </p:nvSpPr>
        <p:spPr>
          <a:xfrm>
            <a:off x="7848600" y="5614755"/>
            <a:ext cx="381000" cy="308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1"/>
          </p:nvPr>
        </p:nvSpPr>
        <p:spPr/>
        <p:txBody>
          <a:bodyPr/>
          <a:lstStyle/>
          <a:p>
            <a:pPr>
              <a:defRPr/>
            </a:pPr>
            <a:fld id="{8E0BD697-C650-4553-8269-3DAFA0DE6DB9}" type="slidenum">
              <a:rPr lang="en-US" smtClean="0"/>
              <a:pPr>
                <a:defRPr/>
              </a:pPr>
              <a:t>7</a:t>
            </a:fld>
            <a:endParaRPr lang="en-US" dirty="0">
              <a:latin typeface="Arial"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pPr>
              <a:buNone/>
            </a:pPr>
            <a:endParaRPr lang="en-US" dirty="0" smtClean="0"/>
          </a:p>
          <a:p>
            <a:pPr>
              <a:buNone/>
            </a:pPr>
            <a:endParaRPr lang="en-US" dirty="0" smtClean="0"/>
          </a:p>
          <a:p>
            <a:pPr>
              <a:buNone/>
            </a:pPr>
            <a:r>
              <a:rPr lang="en-US" dirty="0" smtClean="0"/>
              <a:t>Capacity </a:t>
            </a:r>
          </a:p>
          <a:p>
            <a:pPr>
              <a:buNone/>
            </a:pPr>
            <a:r>
              <a:rPr lang="en-US" dirty="0" smtClean="0"/>
              <a:t>Planning</a:t>
            </a:r>
          </a:p>
          <a:p>
            <a:pPr>
              <a:buNone/>
            </a:pPr>
            <a:r>
              <a:rPr lang="en-US" dirty="0" smtClean="0"/>
              <a:t>		</a:t>
            </a:r>
            <a:endParaRPr lang="en-US" dirty="0"/>
          </a:p>
        </p:txBody>
      </p:sp>
      <p:sp>
        <p:nvSpPr>
          <p:cNvPr id="8" name="Content Placeholder 7"/>
          <p:cNvSpPr>
            <a:spLocks noGrp="1"/>
          </p:cNvSpPr>
          <p:nvPr>
            <p:ph sz="half" idx="2"/>
          </p:nvPr>
        </p:nvSpPr>
        <p:spPr/>
        <p:txBody>
          <a:bodyPr/>
          <a:lstStyle/>
          <a:p>
            <a:pPr>
              <a:buNone/>
            </a:pPr>
            <a:endParaRPr lang="en-US" dirty="0" smtClean="0"/>
          </a:p>
          <a:p>
            <a:pPr>
              <a:buNone/>
            </a:pPr>
            <a:endParaRPr lang="en-US" dirty="0" smtClean="0"/>
          </a:p>
          <a:p>
            <a:pPr>
              <a:buNone/>
            </a:pPr>
            <a:r>
              <a:rPr lang="en-US" dirty="0" smtClean="0"/>
              <a:t>Capacity </a:t>
            </a:r>
          </a:p>
          <a:p>
            <a:pPr>
              <a:buNone/>
            </a:pPr>
            <a:r>
              <a:rPr lang="en-US" dirty="0" smtClean="0"/>
              <a:t>Management</a:t>
            </a:r>
            <a:endParaRPr lang="en-US" dirty="0"/>
          </a:p>
        </p:txBody>
      </p:sp>
      <p:sp>
        <p:nvSpPr>
          <p:cNvPr id="6" name="Title 5"/>
          <p:cNvSpPr>
            <a:spLocks noGrp="1"/>
          </p:cNvSpPr>
          <p:nvPr>
            <p:ph type="title"/>
          </p:nvPr>
        </p:nvSpPr>
        <p:spPr>
          <a:xfrm>
            <a:off x="685800" y="1069489"/>
            <a:ext cx="7772400" cy="524436"/>
          </a:xfrm>
        </p:spPr>
        <p:txBody>
          <a:bodyPr>
            <a:normAutofit/>
          </a:bodyPr>
          <a:lstStyle/>
          <a:p>
            <a:r>
              <a:rPr lang="en-US" dirty="0" smtClean="0"/>
              <a:t>Implementation (Capacity Management)</a:t>
            </a:r>
            <a:endParaRPr lang="en-US" dirty="0"/>
          </a:p>
        </p:txBody>
      </p:sp>
      <p:sp>
        <p:nvSpPr>
          <p:cNvPr id="9" name="Right Arrow 8"/>
          <p:cNvSpPr/>
          <p:nvPr/>
        </p:nvSpPr>
        <p:spPr>
          <a:xfrm>
            <a:off x="2743200" y="2362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10" name="TextBox 9"/>
          <p:cNvSpPr txBox="1"/>
          <p:nvPr/>
        </p:nvSpPr>
        <p:spPr>
          <a:xfrm>
            <a:off x="7391400" y="5257800"/>
            <a:ext cx="1371600" cy="276999"/>
          </a:xfrm>
          <a:prstGeom prst="rect">
            <a:avLst/>
          </a:prstGeom>
          <a:noFill/>
        </p:spPr>
        <p:txBody>
          <a:bodyPr wrap="square" rtlCol="0">
            <a:spAutoFit/>
          </a:bodyPr>
          <a:lstStyle/>
          <a:p>
            <a:r>
              <a:rPr lang="en-US" sz="1200" dirty="0" smtClean="0">
                <a:solidFill>
                  <a:schemeClr val="bg2"/>
                </a:solidFill>
              </a:rPr>
              <a:t>APHSA, 2009</a:t>
            </a:r>
            <a:endParaRPr lang="en-US" sz="1200" dirty="0">
              <a:solidFill>
                <a:schemeClr val="bg2"/>
              </a:solidFill>
            </a:endParaRPr>
          </a:p>
        </p:txBody>
      </p:sp>
      <p:sp>
        <p:nvSpPr>
          <p:cNvPr id="11" name="Slide Number Placeholder 10"/>
          <p:cNvSpPr>
            <a:spLocks noGrp="1"/>
          </p:cNvSpPr>
          <p:nvPr>
            <p:ph type="sldNum" sz="quarter" idx="11"/>
          </p:nvPr>
        </p:nvSpPr>
        <p:spPr/>
        <p:txBody>
          <a:bodyPr/>
          <a:lstStyle/>
          <a:p>
            <a:pPr>
              <a:defRPr/>
            </a:pPr>
            <a:fld id="{7F7BBE67-B3D0-4F17-AB43-0FFFF70BD775}" type="slidenum">
              <a:rPr lang="en-US" smtClean="0"/>
              <a:pPr>
                <a:defRPr/>
              </a:pPr>
              <a:t>70</a:t>
            </a:fld>
            <a:endParaRPr lang="en-US" sz="1400" dirty="0">
              <a:latin typeface="Arial"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pPr>
              <a:buNone/>
            </a:pPr>
            <a:endParaRPr lang="en-US" smtClean="0"/>
          </a:p>
          <a:p>
            <a:pPr>
              <a:buNone/>
            </a:pPr>
            <a:endParaRPr lang="en-US" smtClean="0"/>
          </a:p>
          <a:p>
            <a:pPr>
              <a:buNone/>
            </a:pPr>
            <a:r>
              <a:rPr lang="en-US" smtClean="0"/>
              <a:t>Communication  </a:t>
            </a:r>
          </a:p>
          <a:p>
            <a:pPr>
              <a:buNone/>
            </a:pPr>
            <a:r>
              <a:rPr lang="en-US" smtClean="0"/>
              <a:t>Planning</a:t>
            </a:r>
          </a:p>
          <a:p>
            <a:pPr>
              <a:buNone/>
            </a:pPr>
            <a:r>
              <a:rPr lang="en-US" smtClean="0"/>
              <a:t>		</a:t>
            </a:r>
            <a:endParaRPr lang="en-US" dirty="0"/>
          </a:p>
        </p:txBody>
      </p:sp>
      <p:sp>
        <p:nvSpPr>
          <p:cNvPr id="8" name="Content Placeholder 7"/>
          <p:cNvSpPr>
            <a:spLocks noGrp="1"/>
          </p:cNvSpPr>
          <p:nvPr>
            <p:ph sz="half" idx="2"/>
          </p:nvPr>
        </p:nvSpPr>
        <p:spPr/>
        <p:txBody>
          <a:bodyPr/>
          <a:lstStyle/>
          <a:p>
            <a:pPr>
              <a:buNone/>
            </a:pPr>
            <a:endParaRPr lang="en-US" dirty="0" smtClean="0"/>
          </a:p>
          <a:p>
            <a:pPr>
              <a:buNone/>
            </a:pPr>
            <a:endParaRPr lang="en-US" dirty="0" smtClean="0"/>
          </a:p>
          <a:p>
            <a:pPr>
              <a:buNone/>
            </a:pPr>
            <a:r>
              <a:rPr lang="en-US" dirty="0" smtClean="0"/>
              <a:t>Communication</a:t>
            </a:r>
          </a:p>
          <a:p>
            <a:pPr>
              <a:buNone/>
            </a:pPr>
            <a:r>
              <a:rPr lang="en-US" dirty="0" smtClean="0"/>
              <a:t>Management</a:t>
            </a:r>
            <a:endParaRPr lang="en-US" dirty="0"/>
          </a:p>
        </p:txBody>
      </p:sp>
      <p:sp>
        <p:nvSpPr>
          <p:cNvPr id="6" name="Title 5"/>
          <p:cNvSpPr>
            <a:spLocks noGrp="1"/>
          </p:cNvSpPr>
          <p:nvPr>
            <p:ph type="title"/>
          </p:nvPr>
        </p:nvSpPr>
        <p:spPr>
          <a:xfrm>
            <a:off x="289560" y="993289"/>
            <a:ext cx="8534400" cy="524436"/>
          </a:xfrm>
        </p:spPr>
        <p:txBody>
          <a:bodyPr>
            <a:noAutofit/>
          </a:bodyPr>
          <a:lstStyle/>
          <a:p>
            <a:r>
              <a:rPr lang="en-US" dirty="0" smtClean="0"/>
              <a:t>Implementation: Communication Management</a:t>
            </a:r>
            <a:endParaRPr lang="en-US" dirty="0"/>
          </a:p>
        </p:txBody>
      </p:sp>
      <p:sp>
        <p:nvSpPr>
          <p:cNvPr id="9" name="Right Arrow 8"/>
          <p:cNvSpPr/>
          <p:nvPr/>
        </p:nvSpPr>
        <p:spPr>
          <a:xfrm>
            <a:off x="3322320" y="25298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10" name="TextBox 9"/>
          <p:cNvSpPr txBox="1"/>
          <p:nvPr/>
        </p:nvSpPr>
        <p:spPr>
          <a:xfrm>
            <a:off x="7391400" y="5257800"/>
            <a:ext cx="1371600" cy="276999"/>
          </a:xfrm>
          <a:prstGeom prst="rect">
            <a:avLst/>
          </a:prstGeom>
          <a:noFill/>
        </p:spPr>
        <p:txBody>
          <a:bodyPr wrap="square" rtlCol="0">
            <a:spAutoFit/>
          </a:bodyPr>
          <a:lstStyle/>
          <a:p>
            <a:r>
              <a:rPr lang="en-US" sz="1200" dirty="0" smtClean="0">
                <a:solidFill>
                  <a:schemeClr val="bg2"/>
                </a:solidFill>
              </a:rPr>
              <a:t>APHSA, 2009</a:t>
            </a:r>
            <a:endParaRPr lang="en-US" sz="1200" dirty="0">
              <a:solidFill>
                <a:schemeClr val="bg2"/>
              </a:solidFill>
            </a:endParaRPr>
          </a:p>
        </p:txBody>
      </p:sp>
      <p:sp>
        <p:nvSpPr>
          <p:cNvPr id="11" name="Slide Number Placeholder 10"/>
          <p:cNvSpPr>
            <a:spLocks noGrp="1"/>
          </p:cNvSpPr>
          <p:nvPr>
            <p:ph type="sldNum" sz="quarter" idx="11"/>
          </p:nvPr>
        </p:nvSpPr>
        <p:spPr/>
        <p:txBody>
          <a:bodyPr/>
          <a:lstStyle/>
          <a:p>
            <a:pPr>
              <a:defRPr/>
            </a:pPr>
            <a:fld id="{7F7BBE67-B3D0-4F17-AB43-0FFFF70BD775}" type="slidenum">
              <a:rPr lang="en-US" smtClean="0"/>
              <a:pPr>
                <a:defRPr/>
              </a:pPr>
              <a:t>71</a:t>
            </a:fld>
            <a:endParaRPr lang="en-US" sz="1400" dirty="0">
              <a:latin typeface="Arial"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554480"/>
            <a:ext cx="8247888" cy="4644614"/>
          </a:xfrm>
        </p:spPr>
        <p:txBody>
          <a:bodyPr/>
          <a:lstStyle/>
          <a:p>
            <a:pPr marL="0" indent="0">
              <a:spcAft>
                <a:spcPts val="2400"/>
              </a:spcAft>
              <a:buNone/>
            </a:pPr>
            <a:r>
              <a:rPr lang="en-US" dirty="0" smtClean="0"/>
              <a:t>(1) unfreezing the equilibrium, </a:t>
            </a:r>
          </a:p>
          <a:p>
            <a:pPr marL="0" indent="0">
              <a:spcAft>
                <a:spcPts val="2400"/>
              </a:spcAft>
              <a:buNone/>
            </a:pPr>
            <a:r>
              <a:rPr lang="en-US" dirty="0" smtClean="0"/>
              <a:t>(2) moving into a state of disequilibrium, and </a:t>
            </a:r>
          </a:p>
          <a:p>
            <a:pPr marL="0" indent="0">
              <a:spcAft>
                <a:spcPts val="2400"/>
              </a:spcAft>
              <a:buNone/>
            </a:pPr>
            <a:r>
              <a:rPr lang="en-US" dirty="0" smtClean="0"/>
              <a:t>(3) freezing at a new quasi-stationary equilibrium. The third step is still quasi because it too is a stop along the way.</a:t>
            </a:r>
          </a:p>
          <a:p>
            <a:pPr marL="0" indent="0">
              <a:spcAft>
                <a:spcPts val="1800"/>
              </a:spcAft>
              <a:buNone/>
            </a:pPr>
            <a:endParaRPr lang="en-US" dirty="0"/>
          </a:p>
          <a:p>
            <a:pPr marL="0" indent="0">
              <a:spcAft>
                <a:spcPts val="1800"/>
              </a:spcAft>
              <a:buNone/>
            </a:pPr>
            <a:r>
              <a:rPr lang="en-US" sz="1600" dirty="0" smtClean="0"/>
              <a:t>Sanborn, 1991</a:t>
            </a:r>
            <a:endParaRPr lang="en-US" dirty="0"/>
          </a:p>
        </p:txBody>
      </p:sp>
      <p:sp>
        <p:nvSpPr>
          <p:cNvPr id="3" name="Title 2"/>
          <p:cNvSpPr>
            <a:spLocks noGrp="1"/>
          </p:cNvSpPr>
          <p:nvPr>
            <p:ph type="title"/>
          </p:nvPr>
        </p:nvSpPr>
        <p:spPr>
          <a:xfrm>
            <a:off x="470647" y="854336"/>
            <a:ext cx="8229600" cy="591671"/>
          </a:xfrm>
        </p:spPr>
        <p:txBody>
          <a:bodyPr/>
          <a:lstStyle/>
          <a:p>
            <a:r>
              <a:rPr lang="en-US" dirty="0" smtClean="0"/>
              <a:t>Steps in the Change Process</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72</a:t>
            </a:fld>
            <a:endParaRPr lang="en-US" dirty="0">
              <a:latin typeface="Arial"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spcAft>
                <a:spcPts val="1800"/>
              </a:spcAft>
            </a:pPr>
            <a:r>
              <a:rPr lang="en-US" dirty="0"/>
              <a:t>E</a:t>
            </a:r>
            <a:r>
              <a:rPr lang="en-US" dirty="0" smtClean="0"/>
              <a:t>xpressions of ambivalence, defensiveness, and resistance are normal.</a:t>
            </a:r>
          </a:p>
          <a:p>
            <a:pPr lvl="0">
              <a:spcAft>
                <a:spcPts val="1800"/>
              </a:spcAft>
            </a:pPr>
            <a:r>
              <a:rPr lang="en-US" dirty="0" smtClean="0"/>
              <a:t>Persons must feel safe and supported throughout the change process.</a:t>
            </a:r>
          </a:p>
          <a:p>
            <a:pPr lvl="0">
              <a:spcAft>
                <a:spcPts val="1800"/>
              </a:spcAft>
            </a:pPr>
            <a:r>
              <a:rPr lang="en-US" dirty="0" smtClean="0"/>
              <a:t>Ambivalence about change may make it necessary for the supervisor to exercise more power to facilitate the process of growth.</a:t>
            </a:r>
          </a:p>
          <a:p>
            <a:pPr marL="0" lvl="0" indent="0">
              <a:spcAft>
                <a:spcPts val="1800"/>
              </a:spcAft>
              <a:buNone/>
            </a:pPr>
            <a:endParaRPr lang="en-US" dirty="0" smtClean="0"/>
          </a:p>
          <a:p>
            <a:pPr marL="0" lvl="0" indent="0">
              <a:spcAft>
                <a:spcPts val="1800"/>
              </a:spcAft>
              <a:buNone/>
            </a:pPr>
            <a:r>
              <a:rPr lang="en-US" sz="2000" dirty="0" smtClean="0"/>
              <a:t>Shulman, 2011</a:t>
            </a:r>
          </a:p>
          <a:p>
            <a:endParaRPr lang="en-US" dirty="0"/>
          </a:p>
        </p:txBody>
      </p:sp>
      <p:sp>
        <p:nvSpPr>
          <p:cNvPr id="3" name="Title 2"/>
          <p:cNvSpPr>
            <a:spLocks noGrp="1"/>
          </p:cNvSpPr>
          <p:nvPr>
            <p:ph type="title"/>
          </p:nvPr>
        </p:nvSpPr>
        <p:spPr>
          <a:xfrm>
            <a:off x="470647" y="1037216"/>
            <a:ext cx="8229600" cy="591671"/>
          </a:xfrm>
        </p:spPr>
        <p:txBody>
          <a:bodyPr>
            <a:normAutofit fontScale="90000"/>
          </a:bodyPr>
          <a:lstStyle/>
          <a:p>
            <a:r>
              <a:rPr lang="en-US" sz="3000" dirty="0" smtClean="0"/>
              <a:t>Implications of Change</a:t>
            </a:r>
            <a:r>
              <a:rPr lang="en-US" dirty="0" smtClean="0"/>
              <a:t/>
            </a:r>
            <a:br>
              <a:rPr lang="en-US" dirty="0" smtClean="0"/>
            </a:b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73</a:t>
            </a:fld>
            <a:endParaRPr lang="en-US" dirty="0">
              <a:latin typeface="Arial"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Grp="1" noChangeAspect="1"/>
          </p:cNvGraphicFramePr>
          <p:nvPr>
            <p:ph idx="1"/>
          </p:nvPr>
        </p:nvGraphicFramePr>
        <p:xfrm>
          <a:off x="792480" y="1432560"/>
          <a:ext cx="7504828" cy="4665980"/>
        </p:xfrm>
        <a:graphic>
          <a:graphicData uri="http://schemas.openxmlformats.org/presentationml/2006/ole">
            <mc:AlternateContent xmlns:mc="http://schemas.openxmlformats.org/markup-compatibility/2006">
              <mc:Choice xmlns:v="urn:schemas-microsoft-com:vml" Requires="v">
                <p:oleObj spid="_x0000_s1121" name="Visio" r:id="rId3" imgW="9413332" imgH="6104878" progId="">
                  <p:embed/>
                </p:oleObj>
              </mc:Choice>
              <mc:Fallback>
                <p:oleObj name="Visio" r:id="rId3" imgW="9413332" imgH="6104878" progId="">
                  <p:embed/>
                  <p:pic>
                    <p:nvPicPr>
                      <p:cNvPr id="0" name="Picture 1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 y="1432560"/>
                        <a:ext cx="7504828" cy="46659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0"/>
          <p:cNvSpPr>
            <a:spLocks noGrp="1"/>
          </p:cNvSpPr>
          <p:nvPr>
            <p:ph type="title"/>
          </p:nvPr>
        </p:nvSpPr>
        <p:spPr>
          <a:xfrm>
            <a:off x="502920" y="884238"/>
            <a:ext cx="8458200" cy="792162"/>
          </a:xfrm>
        </p:spPr>
        <p:txBody>
          <a:bodyPr>
            <a:normAutofit/>
          </a:bodyPr>
          <a:lstStyle/>
          <a:p>
            <a:r>
              <a:rPr lang="en-US" dirty="0" smtClean="0"/>
              <a:t>A Simple Model for Managing Change </a:t>
            </a:r>
            <a:br>
              <a:rPr lang="en-US" dirty="0" smtClean="0"/>
            </a:br>
            <a:r>
              <a:rPr lang="en-US" sz="1800" dirty="0" smtClean="0"/>
              <a:t>(American Productivity and Quality Center, </a:t>
            </a:r>
            <a:r>
              <a:rPr lang="en-US" sz="1400" dirty="0" smtClean="0"/>
              <a:t>1993)</a:t>
            </a:r>
            <a:endParaRPr lang="en-US" dirty="0"/>
          </a:p>
        </p:txBody>
      </p:sp>
      <p:sp>
        <p:nvSpPr>
          <p:cNvPr id="7" name="Slide Number Placeholder 6"/>
          <p:cNvSpPr>
            <a:spLocks noGrp="1"/>
          </p:cNvSpPr>
          <p:nvPr>
            <p:ph type="sldNum" sz="quarter" idx="11"/>
          </p:nvPr>
        </p:nvSpPr>
        <p:spPr/>
        <p:txBody>
          <a:bodyPr/>
          <a:lstStyle/>
          <a:p>
            <a:pPr>
              <a:defRPr/>
            </a:pPr>
            <a:fld id="{8E0BD697-C650-4553-8269-3DAFA0DE6DB9}" type="slidenum">
              <a:rPr lang="en-US" smtClean="0"/>
              <a:pPr>
                <a:defRPr/>
              </a:pPr>
              <a:t>74</a:t>
            </a:fld>
            <a:endParaRPr lang="en-US" dirty="0">
              <a:latin typeface="Arial"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spcAft>
                <a:spcPts val="1800"/>
              </a:spcAft>
            </a:pPr>
            <a:r>
              <a:rPr lang="en-US" dirty="0" smtClean="0"/>
              <a:t>What was the vision?</a:t>
            </a:r>
          </a:p>
          <a:p>
            <a:pPr lvl="0">
              <a:spcAft>
                <a:spcPts val="1800"/>
              </a:spcAft>
            </a:pPr>
            <a:r>
              <a:rPr lang="en-US" dirty="0" smtClean="0"/>
              <a:t>Who was impacted?</a:t>
            </a:r>
          </a:p>
          <a:p>
            <a:pPr lvl="0">
              <a:spcAft>
                <a:spcPts val="1800"/>
              </a:spcAft>
            </a:pPr>
            <a:r>
              <a:rPr lang="en-US" dirty="0" smtClean="0"/>
              <a:t>What skills were needed by staff ?</a:t>
            </a:r>
          </a:p>
          <a:p>
            <a:pPr lvl="0">
              <a:spcAft>
                <a:spcPts val="1800"/>
              </a:spcAft>
            </a:pPr>
            <a:r>
              <a:rPr lang="en-US" dirty="0" smtClean="0"/>
              <a:t>What were the benefits to staff, clients, and the community for supporting and implementing the improvement?</a:t>
            </a:r>
          </a:p>
          <a:p>
            <a:pPr lvl="0">
              <a:spcAft>
                <a:spcPts val="1800"/>
              </a:spcAft>
            </a:pPr>
            <a:r>
              <a:rPr lang="en-US" dirty="0" smtClean="0"/>
              <a:t>What resources were needed?</a:t>
            </a:r>
          </a:p>
          <a:p>
            <a:pPr lvl="0">
              <a:spcAft>
                <a:spcPts val="1800"/>
              </a:spcAft>
            </a:pPr>
            <a:r>
              <a:rPr lang="en-US" dirty="0" smtClean="0"/>
              <a:t>Who was involved in developing the action plan?</a:t>
            </a:r>
          </a:p>
          <a:p>
            <a:endParaRPr lang="en-US" dirty="0"/>
          </a:p>
        </p:txBody>
      </p:sp>
      <p:sp>
        <p:nvSpPr>
          <p:cNvPr id="3" name="Title 2"/>
          <p:cNvSpPr>
            <a:spLocks noGrp="1"/>
          </p:cNvSpPr>
          <p:nvPr>
            <p:ph type="title"/>
          </p:nvPr>
        </p:nvSpPr>
        <p:spPr/>
        <p:txBody>
          <a:bodyPr/>
          <a:lstStyle/>
          <a:p>
            <a:r>
              <a:rPr lang="en-US" dirty="0" smtClean="0"/>
              <a:t>Managing Change</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75</a:t>
            </a:fld>
            <a:endParaRPr lang="en-US" dirty="0">
              <a:latin typeface="Arial"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spcAft>
                <a:spcPts val="600"/>
              </a:spcAft>
            </a:pPr>
            <a:r>
              <a:rPr lang="en-US" dirty="0" smtClean="0"/>
              <a:t>How could each of the character’s behavior be explained?</a:t>
            </a:r>
          </a:p>
          <a:p>
            <a:pPr lvl="2">
              <a:spcAft>
                <a:spcPts val="600"/>
              </a:spcAft>
            </a:pPr>
            <a:r>
              <a:rPr lang="en-US" dirty="0" smtClean="0"/>
              <a:t>Hem</a:t>
            </a:r>
          </a:p>
          <a:p>
            <a:pPr lvl="2">
              <a:spcAft>
                <a:spcPts val="600"/>
              </a:spcAft>
            </a:pPr>
            <a:r>
              <a:rPr lang="en-US" dirty="0" smtClean="0"/>
              <a:t>Haw</a:t>
            </a:r>
          </a:p>
          <a:p>
            <a:pPr lvl="2">
              <a:spcAft>
                <a:spcPts val="600"/>
              </a:spcAft>
            </a:pPr>
            <a:r>
              <a:rPr lang="en-US" dirty="0" smtClean="0"/>
              <a:t>Scurry</a:t>
            </a:r>
          </a:p>
          <a:p>
            <a:pPr lvl="2">
              <a:spcAft>
                <a:spcPts val="600"/>
              </a:spcAft>
            </a:pPr>
            <a:r>
              <a:rPr lang="en-US" dirty="0" smtClean="0"/>
              <a:t>Sniff</a:t>
            </a:r>
          </a:p>
          <a:p>
            <a:pPr lvl="0">
              <a:spcAft>
                <a:spcPts val="600"/>
              </a:spcAft>
            </a:pPr>
            <a:r>
              <a:rPr lang="en-US" dirty="0" smtClean="0"/>
              <a:t>Imagine you were the leader in charge of the cheese. What feedback are the characters giving you through their behaviors?</a:t>
            </a:r>
          </a:p>
          <a:p>
            <a:endParaRPr lang="en-US" dirty="0"/>
          </a:p>
        </p:txBody>
      </p:sp>
      <p:sp>
        <p:nvSpPr>
          <p:cNvPr id="3" name="Title 2"/>
          <p:cNvSpPr>
            <a:spLocks noGrp="1"/>
          </p:cNvSpPr>
          <p:nvPr>
            <p:ph type="title"/>
          </p:nvPr>
        </p:nvSpPr>
        <p:spPr/>
        <p:txBody>
          <a:bodyPr/>
          <a:lstStyle/>
          <a:p>
            <a:r>
              <a:rPr lang="en-US" dirty="0" smtClean="0"/>
              <a:t>Who Moved My Cheese?</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76</a:t>
            </a:fld>
            <a:endParaRPr lang="en-US" dirty="0">
              <a:latin typeface="Arial"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70645" y="1554480"/>
            <a:ext cx="8247888" cy="4644614"/>
          </a:xfrm>
        </p:spPr>
        <p:txBody>
          <a:bodyPr/>
          <a:lstStyle/>
          <a:p>
            <a:pPr>
              <a:spcAft>
                <a:spcPts val="2400"/>
              </a:spcAft>
            </a:pPr>
            <a:r>
              <a:rPr lang="en-US" dirty="0" smtClean="0"/>
              <a:t>Holds those accountable for creating the necessary change. </a:t>
            </a:r>
          </a:p>
          <a:p>
            <a:pPr>
              <a:spcAft>
                <a:spcPts val="2400"/>
              </a:spcAft>
            </a:pPr>
            <a:r>
              <a:rPr lang="en-US" dirty="0" smtClean="0"/>
              <a:t>Measures success.  </a:t>
            </a:r>
          </a:p>
          <a:p>
            <a:pPr>
              <a:spcAft>
                <a:spcPts val="2400"/>
              </a:spcAft>
            </a:pPr>
            <a:r>
              <a:rPr lang="en-US" dirty="0" smtClean="0"/>
              <a:t>Gathers data needed to keep the DAPIM™ flywheel in motion. </a:t>
            </a:r>
            <a:endParaRPr lang="en-US" dirty="0"/>
          </a:p>
        </p:txBody>
      </p:sp>
      <p:sp>
        <p:nvSpPr>
          <p:cNvPr id="7" name="Title 6"/>
          <p:cNvSpPr>
            <a:spLocks noGrp="1"/>
          </p:cNvSpPr>
          <p:nvPr>
            <p:ph type="title"/>
          </p:nvPr>
        </p:nvSpPr>
        <p:spPr>
          <a:xfrm>
            <a:off x="470647" y="1052456"/>
            <a:ext cx="8229600" cy="591671"/>
          </a:xfrm>
        </p:spPr>
        <p:txBody>
          <a:bodyPr>
            <a:normAutofit fontScale="90000"/>
          </a:bodyPr>
          <a:lstStyle/>
          <a:p>
            <a:r>
              <a:rPr lang="en-US" sz="3000" dirty="0" smtClean="0"/>
              <a:t>The Purposes of Monitoring</a:t>
            </a:r>
            <a:r>
              <a:rPr lang="en-US" dirty="0" smtClean="0"/>
              <a:t/>
            </a:r>
            <a:br>
              <a:rPr lang="en-US" dirty="0" smtClean="0"/>
            </a:br>
            <a:endParaRPr lang="en-US" dirty="0"/>
          </a:p>
        </p:txBody>
      </p:sp>
      <p:sp>
        <p:nvSpPr>
          <p:cNvPr id="9" name="Slide Number Placeholder 8"/>
          <p:cNvSpPr>
            <a:spLocks noGrp="1"/>
          </p:cNvSpPr>
          <p:nvPr>
            <p:ph type="sldNum" sz="quarter" idx="11"/>
          </p:nvPr>
        </p:nvSpPr>
        <p:spPr/>
        <p:txBody>
          <a:bodyPr/>
          <a:lstStyle/>
          <a:p>
            <a:pPr>
              <a:defRPr/>
            </a:pPr>
            <a:fld id="{8E0BD697-C650-4553-8269-3DAFA0DE6DB9}" type="slidenum">
              <a:rPr lang="en-US" smtClean="0"/>
              <a:pPr>
                <a:defRPr/>
              </a:pPr>
              <a:t>77</a:t>
            </a:fld>
            <a:endParaRPr lang="en-US" dirty="0">
              <a:latin typeface="Arial"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508760"/>
            <a:ext cx="8247888" cy="4690334"/>
          </a:xfrm>
        </p:spPr>
        <p:txBody>
          <a:bodyPr>
            <a:normAutofit lnSpcReduction="10000"/>
          </a:bodyPr>
          <a:lstStyle/>
          <a:p>
            <a:pPr lvl="0">
              <a:spcAft>
                <a:spcPts val="3000"/>
              </a:spcAft>
            </a:pPr>
            <a:r>
              <a:rPr lang="en-US" sz="3600" dirty="0" smtClean="0"/>
              <a:t>Lessons Learned</a:t>
            </a:r>
          </a:p>
          <a:p>
            <a:pPr lvl="0">
              <a:spcAft>
                <a:spcPts val="3000"/>
              </a:spcAft>
            </a:pPr>
            <a:r>
              <a:rPr lang="en-US" sz="3600" dirty="0" smtClean="0"/>
              <a:t>Implementation Review</a:t>
            </a:r>
          </a:p>
          <a:p>
            <a:pPr lvl="0">
              <a:spcAft>
                <a:spcPts val="3000"/>
              </a:spcAft>
            </a:pPr>
            <a:r>
              <a:rPr lang="en-US" sz="3600" dirty="0" smtClean="0"/>
              <a:t>Impact Review</a:t>
            </a:r>
          </a:p>
          <a:p>
            <a:pPr marL="0" lvl="0" indent="0">
              <a:spcAft>
                <a:spcPts val="3000"/>
              </a:spcAft>
              <a:buNone/>
            </a:pPr>
            <a:endParaRPr lang="en-US" sz="3600" dirty="0" smtClean="0"/>
          </a:p>
          <a:p>
            <a:pPr marL="0" indent="0">
              <a:spcAft>
                <a:spcPts val="3000"/>
              </a:spcAft>
              <a:buNone/>
            </a:pPr>
            <a:r>
              <a:rPr lang="en-US" sz="2000" dirty="0">
                <a:solidFill>
                  <a:schemeClr val="tx2"/>
                </a:solidFill>
              </a:rPr>
              <a:t>APHSA, 2009</a:t>
            </a:r>
          </a:p>
          <a:p>
            <a:pPr lvl="0">
              <a:spcAft>
                <a:spcPts val="3000"/>
              </a:spcAft>
            </a:pPr>
            <a:endParaRPr lang="en-US" sz="3600" dirty="0" smtClean="0"/>
          </a:p>
        </p:txBody>
      </p:sp>
      <p:sp>
        <p:nvSpPr>
          <p:cNvPr id="3" name="Title 2"/>
          <p:cNvSpPr>
            <a:spLocks noGrp="1"/>
          </p:cNvSpPr>
          <p:nvPr>
            <p:ph type="title"/>
          </p:nvPr>
        </p:nvSpPr>
        <p:spPr>
          <a:xfrm>
            <a:off x="470647" y="1037216"/>
            <a:ext cx="8229600" cy="591671"/>
          </a:xfrm>
        </p:spPr>
        <p:txBody>
          <a:bodyPr>
            <a:normAutofit fontScale="90000"/>
          </a:bodyPr>
          <a:lstStyle/>
          <a:p>
            <a:r>
              <a:rPr lang="en-US" sz="3000" dirty="0" smtClean="0"/>
              <a:t>Three Types of Monitoring Activities</a:t>
            </a:r>
            <a:r>
              <a:rPr lang="en-US" dirty="0" smtClean="0"/>
              <a:t/>
            </a:r>
            <a:br>
              <a:rPr lang="en-US" dirty="0" smtClean="0"/>
            </a:br>
            <a:endParaRPr lang="en-US" dirty="0"/>
          </a:p>
        </p:txBody>
      </p:sp>
      <p:sp>
        <p:nvSpPr>
          <p:cNvPr id="7" name="Slide Number Placeholder 6"/>
          <p:cNvSpPr>
            <a:spLocks noGrp="1"/>
          </p:cNvSpPr>
          <p:nvPr>
            <p:ph type="sldNum" sz="quarter" idx="11"/>
          </p:nvPr>
        </p:nvSpPr>
        <p:spPr/>
        <p:txBody>
          <a:bodyPr/>
          <a:lstStyle/>
          <a:p>
            <a:pPr>
              <a:defRPr/>
            </a:pPr>
            <a:fld id="{8E0BD697-C650-4553-8269-3DAFA0DE6DB9}" type="slidenum">
              <a:rPr lang="en-US" smtClean="0"/>
              <a:pPr>
                <a:defRPr/>
              </a:pPr>
              <a:t>78</a:t>
            </a:fld>
            <a:endParaRPr lang="en-US" dirty="0">
              <a:latin typeface="Arial"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spcAft>
                <a:spcPts val="1800"/>
              </a:spcAft>
              <a:buNone/>
            </a:pPr>
            <a:r>
              <a:rPr lang="en-US" dirty="0" smtClean="0"/>
              <a:t>Critical conversations that address new and emerging questions and can drive innovations within an agency.  </a:t>
            </a:r>
          </a:p>
          <a:p>
            <a:pPr lvl="0">
              <a:spcAft>
                <a:spcPts val="1800"/>
              </a:spcAft>
              <a:buNone/>
            </a:pPr>
            <a:r>
              <a:rPr lang="en-US" dirty="0" smtClean="0"/>
              <a:t>	Example: After Action Review</a:t>
            </a:r>
          </a:p>
          <a:p>
            <a:pPr lvl="1">
              <a:spcAft>
                <a:spcPts val="1800"/>
              </a:spcAft>
            </a:pPr>
            <a:r>
              <a:rPr lang="en-US" dirty="0" smtClean="0"/>
              <a:t>What went well? </a:t>
            </a:r>
          </a:p>
          <a:p>
            <a:pPr lvl="1">
              <a:spcAft>
                <a:spcPts val="1800"/>
              </a:spcAft>
            </a:pPr>
            <a:r>
              <a:rPr lang="en-US" dirty="0" smtClean="0"/>
              <a:t>What didn’t go well? </a:t>
            </a:r>
          </a:p>
          <a:p>
            <a:pPr lvl="1">
              <a:spcAft>
                <a:spcPts val="1800"/>
              </a:spcAft>
            </a:pPr>
            <a:r>
              <a:rPr lang="en-US" dirty="0" smtClean="0"/>
              <a:t>What should be different next time? </a:t>
            </a:r>
          </a:p>
          <a:p>
            <a:endParaRPr lang="en-US" dirty="0"/>
          </a:p>
        </p:txBody>
      </p:sp>
      <p:sp>
        <p:nvSpPr>
          <p:cNvPr id="3" name="Title 2"/>
          <p:cNvSpPr>
            <a:spLocks noGrp="1"/>
          </p:cNvSpPr>
          <p:nvPr>
            <p:ph type="title"/>
          </p:nvPr>
        </p:nvSpPr>
        <p:spPr/>
        <p:txBody>
          <a:bodyPr/>
          <a:lstStyle/>
          <a:p>
            <a:r>
              <a:rPr lang="en-US" dirty="0" smtClean="0"/>
              <a:t>Lessons Learned</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79</a:t>
            </a:fld>
            <a:endParaRPr lang="en-US" dirty="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spcAft>
                <a:spcPts val="1800"/>
              </a:spcAft>
              <a:buNone/>
            </a:pPr>
            <a:r>
              <a:rPr lang="en-US" sz="2800" dirty="0" smtClean="0"/>
              <a:t>Don’t let a good idea get away!</a:t>
            </a:r>
          </a:p>
          <a:p>
            <a:pPr marL="457200" lvl="1" indent="0">
              <a:spcAft>
                <a:spcPts val="1800"/>
              </a:spcAft>
              <a:buNone/>
            </a:pPr>
            <a:r>
              <a:rPr lang="en-US" sz="2400" dirty="0" smtClean="0"/>
              <a:t>People remember:</a:t>
            </a:r>
          </a:p>
          <a:p>
            <a:pPr lvl="2">
              <a:spcAft>
                <a:spcPts val="1800"/>
              </a:spcAft>
            </a:pPr>
            <a:r>
              <a:rPr lang="en-US" sz="2400" dirty="0" smtClean="0"/>
              <a:t>20% of what they hear</a:t>
            </a:r>
          </a:p>
          <a:p>
            <a:pPr lvl="2">
              <a:spcAft>
                <a:spcPts val="1800"/>
              </a:spcAft>
            </a:pPr>
            <a:r>
              <a:rPr lang="en-US" sz="2800" dirty="0" smtClean="0"/>
              <a:t>30% of what they see</a:t>
            </a:r>
          </a:p>
          <a:p>
            <a:pPr lvl="2">
              <a:spcAft>
                <a:spcPts val="1800"/>
              </a:spcAft>
            </a:pPr>
            <a:r>
              <a:rPr lang="en-US" sz="2800" dirty="0" smtClean="0"/>
              <a:t>70% of what they say</a:t>
            </a:r>
          </a:p>
          <a:p>
            <a:pPr lvl="2">
              <a:spcAft>
                <a:spcPts val="1800"/>
              </a:spcAft>
            </a:pPr>
            <a:r>
              <a:rPr lang="en-US" sz="2800" dirty="0" smtClean="0"/>
              <a:t>90% of what they do</a:t>
            </a:r>
          </a:p>
          <a:p>
            <a:endParaRPr lang="en-US" sz="2800" dirty="0" smtClean="0"/>
          </a:p>
          <a:p>
            <a:endParaRPr lang="en-US" sz="2800" dirty="0"/>
          </a:p>
        </p:txBody>
      </p:sp>
      <p:sp>
        <p:nvSpPr>
          <p:cNvPr id="3" name="Title 2"/>
          <p:cNvSpPr>
            <a:spLocks noGrp="1"/>
          </p:cNvSpPr>
          <p:nvPr>
            <p:ph type="title"/>
          </p:nvPr>
        </p:nvSpPr>
        <p:spPr>
          <a:xfrm>
            <a:off x="470647" y="869576"/>
            <a:ext cx="8229600" cy="591671"/>
          </a:xfrm>
        </p:spPr>
        <p:txBody>
          <a:bodyPr/>
          <a:lstStyle/>
          <a:p>
            <a:r>
              <a:rPr lang="en-US" dirty="0" smtClean="0"/>
              <a:t>Idea Catcher</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8</a:t>
            </a:fld>
            <a:endParaRPr lang="en-US" dirty="0">
              <a:latin typeface="Arial"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Aft>
                <a:spcPts val="2400"/>
              </a:spcAft>
            </a:pPr>
            <a:r>
              <a:rPr lang="en-US" dirty="0" smtClean="0"/>
              <a:t>Measurement accomplishments and milestones from Improvement Plan.  </a:t>
            </a:r>
          </a:p>
          <a:p>
            <a:pPr lvl="0">
              <a:spcAft>
                <a:spcPts val="2400"/>
              </a:spcAft>
            </a:pPr>
            <a:r>
              <a:rPr lang="en-US" dirty="0" smtClean="0"/>
              <a:t>“Did we do what we said we’d do.” </a:t>
            </a:r>
          </a:p>
          <a:p>
            <a:pPr lvl="0">
              <a:spcAft>
                <a:spcPts val="2400"/>
              </a:spcAft>
            </a:pPr>
            <a:r>
              <a:rPr lang="en-US" dirty="0" smtClean="0"/>
              <a:t> The most basic form of monitoring.  </a:t>
            </a:r>
          </a:p>
          <a:p>
            <a:pPr lvl="0">
              <a:spcAft>
                <a:spcPts val="2400"/>
              </a:spcAft>
            </a:pPr>
            <a:r>
              <a:rPr lang="en-US" dirty="0" smtClean="0"/>
              <a:t>Regularly through leadership team meetings, unit meetings, and supervisory conferences.  </a:t>
            </a:r>
          </a:p>
          <a:p>
            <a:endParaRPr lang="en-US" dirty="0"/>
          </a:p>
        </p:txBody>
      </p:sp>
      <p:sp>
        <p:nvSpPr>
          <p:cNvPr id="3" name="Title 2"/>
          <p:cNvSpPr>
            <a:spLocks noGrp="1"/>
          </p:cNvSpPr>
          <p:nvPr>
            <p:ph type="title"/>
          </p:nvPr>
        </p:nvSpPr>
        <p:spPr/>
        <p:txBody>
          <a:bodyPr/>
          <a:lstStyle/>
          <a:p>
            <a:r>
              <a:rPr lang="en-US" dirty="0" smtClean="0"/>
              <a:t>Implementation Review </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80</a:t>
            </a:fld>
            <a:endParaRPr lang="en-US" dirty="0">
              <a:latin typeface="Arial"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0" indent="0">
              <a:buNone/>
            </a:pPr>
            <a:endParaRPr lang="en-US" dirty="0" smtClean="0"/>
          </a:p>
          <a:p>
            <a:pPr marL="0" lvl="0" indent="0">
              <a:buNone/>
            </a:pPr>
            <a:r>
              <a:rPr lang="en-US" sz="3600" dirty="0" smtClean="0"/>
              <a:t>A higher level technique and measures impact on organizational capacity or client outcomes.  </a:t>
            </a:r>
          </a:p>
          <a:p>
            <a:pPr>
              <a:buNone/>
            </a:pPr>
            <a:endParaRPr lang="en-US" dirty="0"/>
          </a:p>
        </p:txBody>
      </p:sp>
      <p:sp>
        <p:nvSpPr>
          <p:cNvPr id="3" name="Title 2"/>
          <p:cNvSpPr>
            <a:spLocks noGrp="1"/>
          </p:cNvSpPr>
          <p:nvPr>
            <p:ph type="title"/>
          </p:nvPr>
        </p:nvSpPr>
        <p:spPr/>
        <p:txBody>
          <a:bodyPr/>
          <a:lstStyle/>
          <a:p>
            <a:r>
              <a:rPr lang="en-US" dirty="0" smtClean="0"/>
              <a:t>Impact Review</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81</a:t>
            </a:fld>
            <a:endParaRPr lang="en-US" dirty="0">
              <a:latin typeface="Arial"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85800" y="1539240"/>
            <a:ext cx="3810000" cy="4659854"/>
          </a:xfrm>
        </p:spPr>
        <p:txBody>
          <a:bodyPr>
            <a:normAutofit/>
          </a:bodyPr>
          <a:lstStyle/>
          <a:p>
            <a:pPr lvl="0">
              <a:buNone/>
            </a:pPr>
            <a:r>
              <a:rPr lang="en-US" dirty="0" smtClean="0"/>
              <a:t>Federal Child and Family Services</a:t>
            </a:r>
          </a:p>
          <a:p>
            <a:pPr lvl="0">
              <a:buNone/>
            </a:pPr>
            <a:endParaRPr lang="en-US" sz="800" dirty="0" smtClean="0"/>
          </a:p>
          <a:p>
            <a:pPr>
              <a:buNone/>
            </a:pPr>
            <a:r>
              <a:rPr lang="en-US" dirty="0" smtClean="0"/>
              <a:t>Pennsylvania QSRs </a:t>
            </a:r>
          </a:p>
          <a:p>
            <a:pPr>
              <a:buNone/>
            </a:pPr>
            <a:endParaRPr lang="en-US" sz="800" dirty="0" smtClean="0"/>
          </a:p>
          <a:p>
            <a:pPr>
              <a:buNone/>
            </a:pPr>
            <a:endParaRPr lang="en-US" dirty="0" smtClean="0"/>
          </a:p>
          <a:p>
            <a:pPr>
              <a:buNone/>
            </a:pPr>
            <a:r>
              <a:rPr lang="en-US" dirty="0" smtClean="0"/>
              <a:t>County QSRs</a:t>
            </a:r>
          </a:p>
          <a:p>
            <a:pPr>
              <a:buNone/>
            </a:pPr>
            <a:endParaRPr lang="en-US" sz="2800" dirty="0" smtClean="0"/>
          </a:p>
          <a:p>
            <a:pPr>
              <a:buNone/>
            </a:pPr>
            <a:r>
              <a:rPr lang="en-US" dirty="0" smtClean="0"/>
              <a:t>            </a:t>
            </a:r>
            <a:r>
              <a:rPr lang="en-US" sz="3200" b="1" dirty="0" smtClean="0"/>
              <a:t>  </a:t>
            </a:r>
            <a:r>
              <a:rPr lang="en-US" sz="4000" b="1" dirty="0" smtClean="0"/>
              <a:t> ? </a:t>
            </a:r>
            <a:endParaRPr lang="en-US" sz="4000" b="1" dirty="0"/>
          </a:p>
        </p:txBody>
      </p:sp>
      <p:sp>
        <p:nvSpPr>
          <p:cNvPr id="8" name="Content Placeholder 7"/>
          <p:cNvSpPr>
            <a:spLocks noGrp="1"/>
          </p:cNvSpPr>
          <p:nvPr>
            <p:ph sz="half" idx="2"/>
          </p:nvPr>
        </p:nvSpPr>
        <p:spPr>
          <a:xfrm>
            <a:off x="4724400" y="1539240"/>
            <a:ext cx="4038600" cy="4468051"/>
          </a:xfrm>
        </p:spPr>
        <p:txBody>
          <a:bodyPr>
            <a:normAutofit/>
          </a:bodyPr>
          <a:lstStyle/>
          <a:p>
            <a:pPr>
              <a:buNone/>
            </a:pPr>
            <a:r>
              <a:rPr lang="en-US" dirty="0" smtClean="0"/>
              <a:t>     Monitors states’ outcomes</a:t>
            </a:r>
          </a:p>
          <a:p>
            <a:pPr>
              <a:buNone/>
            </a:pPr>
            <a:endParaRPr lang="en-US" sz="800" dirty="0" smtClean="0"/>
          </a:p>
          <a:p>
            <a:pPr>
              <a:buNone/>
            </a:pPr>
            <a:r>
              <a:rPr lang="en-US" dirty="0" smtClean="0"/>
              <a:t>     Monitors counties’  outcomes</a:t>
            </a:r>
          </a:p>
          <a:p>
            <a:pPr>
              <a:buNone/>
            </a:pPr>
            <a:endParaRPr lang="en-US" sz="800" dirty="0" smtClean="0"/>
          </a:p>
          <a:p>
            <a:pPr>
              <a:buNone/>
            </a:pPr>
            <a:r>
              <a:rPr lang="en-US" dirty="0" smtClean="0"/>
              <a:t>     Monitors departments’ outcomes</a:t>
            </a:r>
          </a:p>
          <a:p>
            <a:pPr>
              <a:buNone/>
            </a:pPr>
            <a:endParaRPr lang="en-US" sz="800" dirty="0" smtClean="0"/>
          </a:p>
          <a:p>
            <a:pPr>
              <a:buNone/>
            </a:pPr>
            <a:r>
              <a:rPr lang="en-US" dirty="0" smtClean="0"/>
              <a:t>     Monitors staff’s outcomes</a:t>
            </a:r>
            <a:endParaRPr lang="en-US" dirty="0"/>
          </a:p>
        </p:txBody>
      </p:sp>
      <p:sp>
        <p:nvSpPr>
          <p:cNvPr id="6" name="Title 5"/>
          <p:cNvSpPr>
            <a:spLocks noGrp="1"/>
          </p:cNvSpPr>
          <p:nvPr>
            <p:ph type="title"/>
          </p:nvPr>
        </p:nvSpPr>
        <p:spPr/>
        <p:txBody>
          <a:bodyPr>
            <a:normAutofit/>
          </a:bodyPr>
          <a:lstStyle/>
          <a:p>
            <a:r>
              <a:rPr lang="en-US" dirty="0" smtClean="0"/>
              <a:t>Examples of Impact Reviews</a:t>
            </a:r>
            <a:endParaRPr lang="en-US" dirty="0"/>
          </a:p>
        </p:txBody>
      </p:sp>
      <p:sp>
        <p:nvSpPr>
          <p:cNvPr id="9" name="Right Arrow 8"/>
          <p:cNvSpPr/>
          <p:nvPr/>
        </p:nvSpPr>
        <p:spPr>
          <a:xfrm>
            <a:off x="3810000" y="19354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779520" y="2895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794760" y="3810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794760" y="48310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1"/>
          </p:nvPr>
        </p:nvSpPr>
        <p:spPr/>
        <p:txBody>
          <a:bodyPr/>
          <a:lstStyle/>
          <a:p>
            <a:pPr>
              <a:defRPr/>
            </a:pPr>
            <a:fld id="{7F7BBE67-B3D0-4F17-AB43-0FFFF70BD775}" type="slidenum">
              <a:rPr lang="en-US" smtClean="0"/>
              <a:pPr>
                <a:defRPr/>
              </a:pPr>
              <a:t>82</a:t>
            </a:fld>
            <a:endParaRPr lang="en-US" sz="1400" dirty="0">
              <a:latin typeface="Arial"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645" y="1722120"/>
            <a:ext cx="8247888" cy="4476974"/>
          </a:xfrm>
        </p:spPr>
        <p:txBody>
          <a:bodyPr>
            <a:normAutofit/>
          </a:bodyPr>
          <a:lstStyle/>
          <a:p>
            <a:pPr algn="ctr">
              <a:buNone/>
            </a:pPr>
            <a:endParaRPr lang="en-US" sz="4800" dirty="0" smtClean="0"/>
          </a:p>
          <a:p>
            <a:pPr algn="ctr">
              <a:buNone/>
            </a:pPr>
            <a:r>
              <a:rPr lang="en-US" sz="4800" smtClean="0"/>
              <a:t>“</a:t>
            </a:r>
            <a:r>
              <a:rPr lang="en-US" sz="4800" dirty="0" smtClean="0"/>
              <a:t>The only constant is change.” </a:t>
            </a:r>
            <a:endParaRPr lang="en-US" sz="4800" dirty="0"/>
          </a:p>
        </p:txBody>
      </p:sp>
      <p:sp>
        <p:nvSpPr>
          <p:cNvPr id="3" name="Title 2"/>
          <p:cNvSpPr>
            <a:spLocks noGrp="1"/>
          </p:cNvSpPr>
          <p:nvPr>
            <p:ph type="title"/>
          </p:nvPr>
        </p:nvSpPr>
        <p:spPr>
          <a:xfrm>
            <a:off x="470647" y="1128656"/>
            <a:ext cx="8229600" cy="591671"/>
          </a:xfrm>
        </p:spPr>
        <p:txBody>
          <a:bodyPr>
            <a:normAutofit fontScale="90000"/>
          </a:bodyPr>
          <a:lstStyle/>
          <a:p>
            <a:r>
              <a:rPr lang="en-US" sz="3000" dirty="0" smtClean="0"/>
              <a:t>Heraclitus’s Famous Words</a:t>
            </a:r>
            <a:r>
              <a:rPr lang="en-US" dirty="0" smtClean="0"/>
              <a:t/>
            </a:r>
            <a:br>
              <a:rPr lang="en-US" dirty="0" smtClean="0"/>
            </a:b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83</a:t>
            </a:fld>
            <a:endParaRPr lang="en-US" dirty="0">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spcAft>
                <a:spcPts val="1800"/>
              </a:spcAft>
            </a:pPr>
            <a:r>
              <a:rPr lang="en-US" dirty="0" smtClean="0"/>
              <a:t>Ensure that child </a:t>
            </a:r>
            <a:r>
              <a:rPr lang="en-US" u="sng" dirty="0" smtClean="0"/>
              <a:t>safety</a:t>
            </a:r>
            <a:r>
              <a:rPr lang="en-US" dirty="0" smtClean="0"/>
              <a:t> is the paramount concern in all child welfare decision-making</a:t>
            </a:r>
          </a:p>
          <a:p>
            <a:pPr>
              <a:spcAft>
                <a:spcPts val="1800"/>
              </a:spcAft>
            </a:pPr>
            <a:r>
              <a:rPr lang="en-US" dirty="0" smtClean="0"/>
              <a:t>Shorten the </a:t>
            </a:r>
            <a:r>
              <a:rPr lang="en-US" u="sng" dirty="0" smtClean="0"/>
              <a:t>timeframes </a:t>
            </a:r>
            <a:r>
              <a:rPr lang="en-US" dirty="0" smtClean="0"/>
              <a:t>for making </a:t>
            </a:r>
            <a:r>
              <a:rPr lang="en-US" u="sng" dirty="0" smtClean="0"/>
              <a:t>permanency</a:t>
            </a:r>
            <a:r>
              <a:rPr lang="en-US" dirty="0" smtClean="0"/>
              <a:t> planning decisions and promote the adoption of children who cannot safely return to their own homes</a:t>
            </a:r>
          </a:p>
          <a:p>
            <a:pPr>
              <a:spcAft>
                <a:spcPts val="1800"/>
              </a:spcAft>
            </a:pPr>
            <a:r>
              <a:rPr lang="en-US" dirty="0" smtClean="0"/>
              <a:t>Focus on the </a:t>
            </a:r>
            <a:r>
              <a:rPr lang="en-US" u="sng" dirty="0" smtClean="0"/>
              <a:t>well-being</a:t>
            </a:r>
            <a:r>
              <a:rPr lang="en-US" dirty="0" smtClean="0"/>
              <a:t> of, and positive results for, children and families and strengthen partnerships between child welfare agencies and other systems to support families at the community level</a:t>
            </a:r>
          </a:p>
          <a:p>
            <a:pPr lvl="2">
              <a:spcAft>
                <a:spcPts val="1800"/>
              </a:spcAft>
            </a:pPr>
            <a:r>
              <a:rPr lang="en-US" dirty="0" smtClean="0"/>
              <a:t>Source: </a:t>
            </a:r>
            <a:r>
              <a:rPr lang="en-US" i="1" dirty="0" smtClean="0"/>
              <a:t>Rethinking Child Welfare Practice Under the Adoption and Safe Families Act of 1997:</a:t>
            </a:r>
            <a:r>
              <a:rPr lang="en-US" dirty="0" smtClean="0"/>
              <a:t>  </a:t>
            </a:r>
            <a:r>
              <a:rPr lang="en-US" i="1" dirty="0" smtClean="0"/>
              <a:t>A Resource Guide, by the U. S. Department of Health and Human Services</a:t>
            </a:r>
            <a:endParaRPr lang="en-US" dirty="0" smtClean="0"/>
          </a:p>
        </p:txBody>
      </p:sp>
      <p:sp>
        <p:nvSpPr>
          <p:cNvPr id="3" name="Title 2"/>
          <p:cNvSpPr>
            <a:spLocks noGrp="1"/>
          </p:cNvSpPr>
          <p:nvPr>
            <p:ph type="title"/>
          </p:nvPr>
        </p:nvSpPr>
        <p:spPr/>
        <p:txBody>
          <a:bodyPr>
            <a:normAutofit/>
          </a:bodyPr>
          <a:lstStyle/>
          <a:p>
            <a:r>
              <a:rPr lang="en-US" dirty="0" smtClean="0"/>
              <a:t>ASFA Provisions</a:t>
            </a:r>
            <a:endParaRPr lang="en-US" dirty="0"/>
          </a:p>
        </p:txBody>
      </p:sp>
      <p:sp>
        <p:nvSpPr>
          <p:cNvPr id="6" name="Slide Number Placeholder 5"/>
          <p:cNvSpPr>
            <a:spLocks noGrp="1"/>
          </p:cNvSpPr>
          <p:nvPr>
            <p:ph type="sldNum" sz="quarter" idx="11"/>
          </p:nvPr>
        </p:nvSpPr>
        <p:spPr/>
        <p:txBody>
          <a:bodyPr/>
          <a:lstStyle/>
          <a:p>
            <a:pPr>
              <a:defRPr/>
            </a:pPr>
            <a:fld id="{8E0BD697-C650-4553-8269-3DAFA0DE6DB9}" type="slidenum">
              <a:rPr lang="en-US" smtClean="0"/>
              <a:pPr>
                <a:defRPr/>
              </a:pPr>
              <a:t>9</a:t>
            </a:fld>
            <a:endParaRPr lang="en-US" dirty="0">
              <a:latin typeface="Arial" charset="0"/>
            </a:endParaRPr>
          </a:p>
        </p:txBody>
      </p:sp>
    </p:spTree>
  </p:cSld>
  <p:clrMapOvr>
    <a:masterClrMapping/>
  </p:clrMapOvr>
</p:sld>
</file>

<file path=ppt/theme/theme1.xml><?xml version="1.0" encoding="utf-8"?>
<a:theme xmlns:a="http://schemas.openxmlformats.org/drawingml/2006/main" name="STS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STSTemplate</Template>
  <TotalTime>3205</TotalTime>
  <Words>3008</Words>
  <Application>Microsoft Office PowerPoint</Application>
  <PresentationFormat>On-screen Show (4:3)</PresentationFormat>
  <Paragraphs>646</Paragraphs>
  <Slides>83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STSTemplate</vt:lpstr>
      <vt:lpstr>Visio</vt:lpstr>
      <vt:lpstr>PowerPoint Presentation</vt:lpstr>
      <vt:lpstr>The Supervisor Training Series </vt:lpstr>
      <vt:lpstr>Agenda</vt:lpstr>
      <vt:lpstr>Agenda</vt:lpstr>
      <vt:lpstr>Learning Objectives</vt:lpstr>
      <vt:lpstr>Learning Objectives (continued)</vt:lpstr>
      <vt:lpstr>Roles of Supervision </vt:lpstr>
      <vt:lpstr>Idea Catcher</vt:lpstr>
      <vt:lpstr>ASFA Provisions</vt:lpstr>
      <vt:lpstr>On the Floor</vt:lpstr>
      <vt:lpstr>Let’s Get on the Balcony</vt:lpstr>
      <vt:lpstr>Vision</vt:lpstr>
      <vt:lpstr>Pennsylvania Child Welfare Resource Center’s Vision</vt:lpstr>
      <vt:lpstr>Mission</vt:lpstr>
      <vt:lpstr>A Mission Must Have </vt:lpstr>
      <vt:lpstr> Effective Mission Statements are: </vt:lpstr>
      <vt:lpstr>Effective Mission Statements Tell: </vt:lpstr>
      <vt:lpstr>Pennsylvania Child Welfare Resource Center’s Mission Statement </vt:lpstr>
      <vt:lpstr>What is the Pennsylvania’s  Child Welfare Practice Model?</vt:lpstr>
      <vt:lpstr>Pennsylvania’s  Child Welfare Practice Model</vt:lpstr>
      <vt:lpstr>Pennsylvania’s  Child Welfare Practice Model: Outcomes</vt:lpstr>
      <vt:lpstr>Pennsylvania’s  Child Welfare Practice Model :  Values and Principles</vt:lpstr>
      <vt:lpstr>Pennsylvania’s  Child Welfare Practice Model :  Skills</vt:lpstr>
      <vt:lpstr>For More Information on Pennsylvania’s Child Welfare Practice Model…</vt:lpstr>
      <vt:lpstr>What is a System?</vt:lpstr>
      <vt:lpstr>Characteristics of All Systems</vt:lpstr>
      <vt:lpstr>PowerPoint Presentation</vt:lpstr>
      <vt:lpstr>Continuous Quality Improvement (CQI)  </vt:lpstr>
      <vt:lpstr>The Purpose of Continuous Quality Improvement (CQI)  </vt:lpstr>
      <vt:lpstr>What Does DAPIM™ Mean? </vt:lpstr>
      <vt:lpstr>PowerPoint Presentation</vt:lpstr>
      <vt:lpstr>PowerPoint Presentation</vt:lpstr>
      <vt:lpstr>DAPIMTM   (Define)</vt:lpstr>
      <vt:lpstr>DAPIMTM   (Assess)  </vt:lpstr>
      <vt:lpstr>DAPIMTM  (Bridge to Planning)</vt:lpstr>
      <vt:lpstr>DAPIMTM (Bridge to Planning)</vt:lpstr>
      <vt:lpstr>DAPIMTM      (Plan)  </vt:lpstr>
      <vt:lpstr>DAPIMTM    (Implement)</vt:lpstr>
      <vt:lpstr> DAPIMTM   (Monitor)  </vt:lpstr>
      <vt:lpstr>DAPIMTM  (Monitor) (continued)</vt:lpstr>
      <vt:lpstr>“We must become the change we want to see”   Mahatma Ghandi</vt:lpstr>
      <vt:lpstr>PowerPoint Presentation</vt:lpstr>
      <vt:lpstr> Define the Desired Future State  </vt:lpstr>
      <vt:lpstr>Outcomes are:</vt:lpstr>
      <vt:lpstr> Benchmarks &amp; Indicators</vt:lpstr>
      <vt:lpstr>What’s the Difference?</vt:lpstr>
      <vt:lpstr>Baseline</vt:lpstr>
      <vt:lpstr> Effective Benchmarks and Indicators are: </vt:lpstr>
      <vt:lpstr>Agenda</vt:lpstr>
      <vt:lpstr>Agenda</vt:lpstr>
      <vt:lpstr>Performance Capacity</vt:lpstr>
      <vt:lpstr>Competencies</vt:lpstr>
      <vt:lpstr>What is a Skill?</vt:lpstr>
      <vt:lpstr> Skills </vt:lpstr>
      <vt:lpstr>Which Skill is Responsible? </vt:lpstr>
      <vt:lpstr>Knowledge</vt:lpstr>
      <vt:lpstr>Competency Tasks</vt:lpstr>
      <vt:lpstr>Bridge to Planning</vt:lpstr>
      <vt:lpstr>Root Cause Analysis</vt:lpstr>
      <vt:lpstr>Three Types of Remedies </vt:lpstr>
      <vt:lpstr>Remedies for My Unit</vt:lpstr>
      <vt:lpstr>Planning</vt:lpstr>
      <vt:lpstr>Capacity Building Questions</vt:lpstr>
      <vt:lpstr>The Purposes of Communication Planning</vt:lpstr>
      <vt:lpstr>The Purposes of Communication Planning (cont’d)</vt:lpstr>
      <vt:lpstr>The Most Important Purpose of Communication Planning is to: </vt:lpstr>
      <vt:lpstr>Principles of Effective Feedback </vt:lpstr>
      <vt:lpstr>Tasks of Implementation</vt:lpstr>
      <vt:lpstr>PowerPoint Presentation</vt:lpstr>
      <vt:lpstr>Implementation (Capacity Management)</vt:lpstr>
      <vt:lpstr>Implementation: Communication Management</vt:lpstr>
      <vt:lpstr>Steps in the Change Process</vt:lpstr>
      <vt:lpstr>Implications of Change </vt:lpstr>
      <vt:lpstr>A Simple Model for Managing Change  (American Productivity and Quality Center, 1993)</vt:lpstr>
      <vt:lpstr>Managing Change</vt:lpstr>
      <vt:lpstr>Who Moved My Cheese?</vt:lpstr>
      <vt:lpstr>The Purposes of Monitoring </vt:lpstr>
      <vt:lpstr>Three Types of Monitoring Activities </vt:lpstr>
      <vt:lpstr>Lessons Learned</vt:lpstr>
      <vt:lpstr>Implementation Review </vt:lpstr>
      <vt:lpstr>Impact Review</vt:lpstr>
      <vt:lpstr>Examples of Impact Reviews</vt:lpstr>
      <vt:lpstr>Heraclitus’s Famous Words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lcrone</dc:creator>
  <cp:keywords>Templates</cp:keywords>
  <cp:lastModifiedBy>Andrea Merovich</cp:lastModifiedBy>
  <cp:revision>114</cp:revision>
  <cp:lastPrinted>2014-05-08T15:29:29Z</cp:lastPrinted>
  <dcterms:created xsi:type="dcterms:W3CDTF">2011-09-16T12:45:14Z</dcterms:created>
  <dcterms:modified xsi:type="dcterms:W3CDTF">2016-07-27T17:34:02Z</dcterms:modified>
</cp:coreProperties>
</file>